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1" r:id="rId15"/>
    <p:sldId id="273" r:id="rId16"/>
    <p:sldId id="268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94944"/>
  </p:normalViewPr>
  <p:slideViewPr>
    <p:cSldViewPr snapToGrid="0" snapToObjects="1">
      <p:cViewPr varScale="1">
        <p:scale>
          <a:sx n="143" d="100"/>
          <a:sy n="143" d="100"/>
        </p:scale>
        <p:origin x="24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DAB19-A4E1-114B-898B-68FB800C713E}" type="datetimeFigureOut">
              <a:rPr lang="en-US" smtClean="0"/>
              <a:t>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EAA9E-7B5D-1A45-B989-59F911C98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94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FEB8-E85A-254F-84E1-5C1A2676F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97E6A-9DAC-754F-9680-38F2188AA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56B3-915E-7845-8916-A0B58F3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2371A-7C50-5B43-A325-C665E9CC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4761-91EE-0D40-89FA-1B0DE54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DEEB-621D-AB4C-9795-83FC51F5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64267-DF6F-9947-8892-378C53E8C1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B6BC2-24DD-064A-9DF0-05742069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6133E-07E0-D145-B58A-C38CDA7D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028C2-9C7F-8449-B866-FF790551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50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51D94B-A9C2-834C-A795-34618D7D6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BF957-B57B-654F-BF86-C056CBE35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4014-D60E-144E-A163-9B197DCD5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EE162-5D5F-1341-A5F5-988410104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EC73C-C305-0E40-97B4-AF04B960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F17D-E69A-934F-856D-C611752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8E657-A33E-614A-9120-7EC7FF9EB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052C7-C0D6-B740-9143-1B490DB2F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8DC25-2486-684B-B27B-771B66FD3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CB982-CD01-6445-94EC-8E37D664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3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6F7B7-3CE3-1840-8DC3-BB00190AB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4EF5B-8972-D845-806D-65425B446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F8B12-775B-A441-882F-922636FF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5A41C-7443-A44D-9740-EEC8764A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758A0-1C3F-474F-AA8C-D151A0D5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6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0E4D-13F5-4E47-81A0-0EE37FF1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1C54C-0170-AC4E-B53E-6F1908A92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AF137-F45E-144F-961D-742712CA9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4C883-82F4-0F4F-A191-5AF1DC0F5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45137-40DF-3341-A74C-9FFD3E828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CBAE4-FF99-4C46-BF33-D736893C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6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A79DB-0549-AA4E-85DA-26A6EC5B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91A0B-F17D-174B-809D-2B98E6854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EDF40-EE74-E343-8436-21B869E8C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5E2BB-02A4-7E4A-A719-C6B79EFCF9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7159A0-846F-DD41-807E-CD974C2A4A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7B6C7-3110-6C4E-BEED-05CB1D15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369FA-3696-6146-B2AF-F764241E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75B838-FC83-114B-AC25-E2609210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15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94A4-6CBC-1B42-A29B-C346DAC3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30E0E-77B8-EE4F-8638-2A045B34D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4A2F6F-4EE6-3E44-8A81-824C63ED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9B4E1C-E9D6-7940-A8BF-5C89DC78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6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5CEA3-8C34-C943-9B5D-D0892D12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C67937-B790-0C4E-8AD6-A641D7A7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B64ED-A676-664E-AB62-583F22BF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5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171F-58DA-024F-8CF2-E45F107E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DDA1-B0E4-5949-92EE-6979CD199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D08B2-20F0-4D4B-ADFA-03F4B3008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A4A01-B583-FE44-B53F-BA5B8BE3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0A007-0DA0-9047-AA19-F157B5C8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862B0-CBC4-E140-B84C-DCC9C6E0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3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C963D-B1E5-4C47-991C-D536E679E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1FD854-2C42-C442-A819-5C8F31971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98795-0C90-7949-9525-A40673D50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A21DE-0759-EF40-81E8-898FB199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2EC26-2AAB-6A41-A1F7-33A3A2A3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2CFCA-605D-D94E-B85F-611F2F83A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5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9A5D2A-79C7-0841-AEC3-FB088C25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28738-7BEE-F942-BE61-C0D45C2CF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F91B1-7102-F940-94A5-58A73D0A0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16941-E889-3442-B4FF-9A00B631E2C9}" type="datetimeFigureOut">
              <a:rPr lang="en-US" smtClean="0"/>
              <a:t>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CC47-07E3-ED43-A710-D69BC3205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A9D2-B64B-B141-97B2-FE5BD1007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2A034-D016-2E48-80D0-AB451754F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80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B576-C912-D945-92AE-23D6467EF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F8664-C585-4A42-A1D2-E6A666A292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Rahul Aralikatte</a:t>
            </a:r>
          </a:p>
        </p:txBody>
      </p:sp>
    </p:spTree>
    <p:extLst>
      <p:ext uri="{BB962C8B-B14F-4D97-AF65-F5344CB8AC3E}">
        <p14:creationId xmlns:p14="http://schemas.microsoft.com/office/powerpoint/2010/main" val="2233154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7278-A846-8E4D-B1A6-E3A87F33B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517"/>
            <a:ext cx="10515600" cy="267921"/>
          </a:xfrm>
        </p:spPr>
        <p:txBody>
          <a:bodyPr>
            <a:noAutofit/>
          </a:bodyPr>
          <a:lstStyle/>
          <a:p>
            <a:r>
              <a:rPr lang="en-US" sz="2800" b="1" dirty="0"/>
              <a:t>Loss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7A0D3-096F-EA40-8AA7-08C509082BCF}"/>
                  </a:ext>
                </a:extLst>
              </p:cNvPr>
              <p:cNvSpPr txBox="1"/>
              <p:nvPr/>
            </p:nvSpPr>
            <p:spPr>
              <a:xfrm>
                <a:off x="2827149" y="1158661"/>
                <a:ext cx="3059107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27A0D3-096F-EA40-8AA7-08C509082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49" y="1158661"/>
                <a:ext cx="3059107" cy="525016"/>
              </a:xfrm>
              <a:prstGeom prst="rect">
                <a:avLst/>
              </a:prstGeom>
              <a:blipFill>
                <a:blip r:embed="rId2"/>
                <a:stretch>
                  <a:fillRect l="-1240" t="-4762" r="-20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DBE1CB-F942-F847-A232-78BCA53A9972}"/>
              </a:ext>
            </a:extLst>
          </p:cNvPr>
          <p:cNvSpPr txBox="1"/>
          <p:nvPr/>
        </p:nvSpPr>
        <p:spPr>
          <a:xfrm>
            <a:off x="816662" y="1236503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FE9697-E485-5349-9840-94EFD9B36A0C}"/>
                  </a:ext>
                </a:extLst>
              </p:cNvPr>
              <p:cNvSpPr txBox="1"/>
              <p:nvPr/>
            </p:nvSpPr>
            <p:spPr>
              <a:xfrm>
                <a:off x="838200" y="1971900"/>
                <a:ext cx="10263996" cy="1233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Since </a:t>
                </a:r>
                <a:r>
                  <a:rPr lang="en-US" i="1" dirty="0"/>
                  <a:t>y</a:t>
                </a:r>
                <a:r>
                  <a:rPr lang="en-US" dirty="0"/>
                  <a:t> is a value between 0 and 1, we can treat it as a probability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dirty="0"/>
                  <a:t>, we can say that we are 60%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belongs to class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also say that we are (1 - 0.6) 40% 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belongs to class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this intuition (and skipping long derivations), let us construct a suitable loss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FE9697-E485-5349-9840-94EFD9B36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71900"/>
                <a:ext cx="10263996" cy="1233158"/>
              </a:xfrm>
              <a:prstGeom prst="rect">
                <a:avLst/>
              </a:prstGeom>
              <a:blipFill>
                <a:blip r:embed="rId3"/>
                <a:stretch>
                  <a:fillRect l="-494" t="-204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52B6D27-49DF-9047-847D-E0C36A410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33696"/>
              </p:ext>
            </p:extLst>
          </p:nvPr>
        </p:nvGraphicFramePr>
        <p:xfrm>
          <a:off x="838200" y="3767297"/>
          <a:ext cx="14271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96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88189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655607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20B38-A9D6-BE4F-B54C-4EE9947BF13D}"/>
                  </a:ext>
                </a:extLst>
              </p:cNvPr>
              <p:cNvSpPr txBox="1"/>
              <p:nvPr/>
            </p:nvSpPr>
            <p:spPr>
              <a:xfrm>
                <a:off x="2822587" y="3429000"/>
                <a:ext cx="1623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E20B38-A9D6-BE4F-B54C-4EE9947BF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587" y="3429000"/>
                <a:ext cx="1623008" cy="276999"/>
              </a:xfrm>
              <a:prstGeom prst="rect">
                <a:avLst/>
              </a:prstGeom>
              <a:blipFill>
                <a:blip r:embed="rId4"/>
                <a:stretch>
                  <a:fillRect l="-3125" t="-9091" r="-5469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DCB0BEE1-8D31-AD46-85A9-5651DB359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726531"/>
              </p:ext>
            </p:extLst>
          </p:nvPr>
        </p:nvGraphicFramePr>
        <p:xfrm>
          <a:off x="2463269" y="3767297"/>
          <a:ext cx="234164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332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92920">
                  <a:extLst>
                    <a:ext uri="{9D8B030D-6E8A-4147-A177-3AD203B41FA5}">
                      <a16:colId xmlns:a16="http://schemas.microsoft.com/office/drawing/2014/main" val="259408057"/>
                    </a:ext>
                  </a:extLst>
                </a:gridCol>
                <a:gridCol w="879894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750498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log(Y’)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CA3F63-E246-C34B-880B-84ED57B0D31F}"/>
                  </a:ext>
                </a:extLst>
              </p:cNvPr>
              <p:cNvSpPr txBox="1"/>
              <p:nvPr/>
            </p:nvSpPr>
            <p:spPr>
              <a:xfrm>
                <a:off x="5133484" y="3432623"/>
                <a:ext cx="26256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2=−(1−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CA3F63-E246-C34B-880B-84ED57B0D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484" y="3432623"/>
                <a:ext cx="2625655" cy="276999"/>
              </a:xfrm>
              <a:prstGeom prst="rect">
                <a:avLst/>
              </a:prstGeom>
              <a:blipFill>
                <a:blip r:embed="rId5"/>
                <a:stretch>
                  <a:fillRect l="-1923" t="-8696" r="-240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9">
            <a:extLst>
              <a:ext uri="{FF2B5EF4-FFF2-40B4-BE49-F238E27FC236}">
                <a16:creationId xmlns:a16="http://schemas.microsoft.com/office/drawing/2014/main" id="{7E1EABE5-6E7D-BB4A-AD43-8CAFA3574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559142"/>
              </p:ext>
            </p:extLst>
          </p:nvPr>
        </p:nvGraphicFramePr>
        <p:xfrm>
          <a:off x="5002790" y="3767297"/>
          <a:ext cx="29335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8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96136">
                  <a:extLst>
                    <a:ext uri="{9D8B030D-6E8A-4147-A177-3AD203B41FA5}">
                      <a16:colId xmlns:a16="http://schemas.microsoft.com/office/drawing/2014/main" val="259408057"/>
                    </a:ext>
                  </a:extLst>
                </a:gridCol>
                <a:gridCol w="517585">
                  <a:extLst>
                    <a:ext uri="{9D8B030D-6E8A-4147-A177-3AD203B41FA5}">
                      <a16:colId xmlns:a16="http://schemas.microsoft.com/office/drawing/2014/main" val="1090898022"/>
                    </a:ext>
                  </a:extLst>
                </a:gridCol>
                <a:gridCol w="1035170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690113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log(1-Y’)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6E7DB677-F7E8-C845-8F64-631DE5CA5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2352"/>
              </p:ext>
            </p:extLst>
          </p:nvPr>
        </p:nvGraphicFramePr>
        <p:xfrm>
          <a:off x="8134179" y="3763674"/>
          <a:ext cx="214402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08">
                  <a:extLst>
                    <a:ext uri="{9D8B030D-6E8A-4147-A177-3AD203B41FA5}">
                      <a16:colId xmlns:a16="http://schemas.microsoft.com/office/drawing/2014/main" val="969242687"/>
                    </a:ext>
                  </a:extLst>
                </a:gridCol>
                <a:gridCol w="396136">
                  <a:extLst>
                    <a:ext uri="{9D8B030D-6E8A-4147-A177-3AD203B41FA5}">
                      <a16:colId xmlns:a16="http://schemas.microsoft.com/office/drawing/2014/main" val="259408057"/>
                    </a:ext>
                  </a:extLst>
                </a:gridCol>
                <a:gridCol w="517585">
                  <a:extLst>
                    <a:ext uri="{9D8B030D-6E8A-4147-A177-3AD203B41FA5}">
                      <a16:colId xmlns:a16="http://schemas.microsoft.com/office/drawing/2014/main" val="1090898022"/>
                    </a:ext>
                  </a:extLst>
                </a:gridCol>
                <a:gridCol w="469807">
                  <a:extLst>
                    <a:ext uri="{9D8B030D-6E8A-4147-A177-3AD203B41FA5}">
                      <a16:colId xmlns:a16="http://schemas.microsoft.com/office/drawing/2014/main" val="2221731381"/>
                    </a:ext>
                  </a:extLst>
                </a:gridCol>
                <a:gridCol w="465993">
                  <a:extLst>
                    <a:ext uri="{9D8B030D-6E8A-4147-A177-3AD203B41FA5}">
                      <a16:colId xmlns:a16="http://schemas.microsoft.com/office/drawing/2014/main" val="32094965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66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44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37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348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E8B5CD-5B99-1947-9856-C433A4F62A72}"/>
                  </a:ext>
                </a:extLst>
              </p:cNvPr>
              <p:cNvSpPr txBox="1"/>
              <p:nvPr/>
            </p:nvSpPr>
            <p:spPr>
              <a:xfrm>
                <a:off x="8589710" y="3429000"/>
                <a:ext cx="12329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E8B5CD-5B99-1947-9856-C433A4F62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710" y="3429000"/>
                <a:ext cx="1232966" cy="276999"/>
              </a:xfrm>
              <a:prstGeom prst="rect">
                <a:avLst/>
              </a:prstGeom>
              <a:blipFill>
                <a:blip r:embed="rId6"/>
                <a:stretch>
                  <a:fillRect l="-3061" r="-4082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1AEFF0C-C522-EE43-8D91-8458D142BA9F}"/>
              </a:ext>
            </a:extLst>
          </p:cNvPr>
          <p:cNvSpPr txBox="1"/>
          <p:nvPr/>
        </p:nvSpPr>
        <p:spPr>
          <a:xfrm>
            <a:off x="9082015" y="5617874"/>
            <a:ext cx="1293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for convenience</a:t>
            </a:r>
          </a:p>
        </p:txBody>
      </p:sp>
    </p:spTree>
    <p:extLst>
      <p:ext uri="{BB962C8B-B14F-4D97-AF65-F5344CB8AC3E}">
        <p14:creationId xmlns:p14="http://schemas.microsoft.com/office/powerpoint/2010/main" val="60296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B5D927C-08D1-D541-90BC-EE5BA10DFE15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Loss and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C35C64-B850-FC48-89F5-9199B316A102}"/>
                  </a:ext>
                </a:extLst>
              </p:cNvPr>
              <p:cNvSpPr/>
              <p:nvPr/>
            </p:nvSpPr>
            <p:spPr>
              <a:xfrm>
                <a:off x="3239255" y="1274857"/>
                <a:ext cx="3396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′)−(1−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C35C64-B850-FC48-89F5-9199B316A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255" y="1274857"/>
                <a:ext cx="3396186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4D4409-3837-0F43-925A-54169559A337}"/>
              </a:ext>
            </a:extLst>
          </p:cNvPr>
          <p:cNvSpPr txBox="1"/>
          <p:nvPr/>
        </p:nvSpPr>
        <p:spPr>
          <a:xfrm>
            <a:off x="1081454" y="1274857"/>
            <a:ext cx="2039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1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E3F1-3002-7C46-B538-4C72688A9E2B}"/>
                  </a:ext>
                </a:extLst>
              </p:cNvPr>
              <p:cNvSpPr txBox="1"/>
              <p:nvPr/>
            </p:nvSpPr>
            <p:spPr>
              <a:xfrm>
                <a:off x="3300801" y="2078515"/>
                <a:ext cx="384579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7E3F1-3002-7C46-B538-4C72688A9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801" y="2078515"/>
                <a:ext cx="3845796" cy="778931"/>
              </a:xfrm>
              <a:prstGeom prst="rect">
                <a:avLst/>
              </a:prstGeom>
              <a:blipFill>
                <a:blip r:embed="rId3"/>
                <a:stretch>
                  <a:fillRect l="-10197" t="-109524" r="-1645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B9A905A-7D81-8C4D-A88D-53A11E23D2D6}"/>
              </a:ext>
            </a:extLst>
          </p:cNvPr>
          <p:cNvSpPr txBox="1"/>
          <p:nvPr/>
        </p:nvSpPr>
        <p:spPr>
          <a:xfrm>
            <a:off x="1143000" y="2283314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N 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C723F0-0EB1-5E42-B95C-299C163B4510}"/>
                  </a:ext>
                </a:extLst>
              </p:cNvPr>
              <p:cNvSpPr/>
              <p:nvPr/>
            </p:nvSpPr>
            <p:spPr>
              <a:xfrm>
                <a:off x="3239255" y="1679276"/>
                <a:ext cx="51462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𝑦𝑙𝑜𝑔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))−(1−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AC723F0-0EB1-5E42-B95C-299C163B4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255" y="1679276"/>
                <a:ext cx="5146281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F16C0B5-962F-D040-916E-E52FC397B718}"/>
              </a:ext>
            </a:extLst>
          </p:cNvPr>
          <p:cNvSpPr txBox="1"/>
          <p:nvPr/>
        </p:nvSpPr>
        <p:spPr>
          <a:xfrm>
            <a:off x="1230923" y="2936626"/>
            <a:ext cx="8113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get the gradient of the loss, we differentiate it </a:t>
            </a:r>
            <a:r>
              <a:rPr lang="en-US" dirty="0" err="1"/>
              <a:t>w.r.t.</a:t>
            </a:r>
            <a:r>
              <a:rPr lang="en-US" dirty="0"/>
              <a:t> to weights </a:t>
            </a:r>
            <a:r>
              <a:rPr lang="en-US" b="1" i="1" dirty="0"/>
              <a:t>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 words, we change the values of </a:t>
            </a:r>
            <a:r>
              <a:rPr lang="en-US" b="1" i="1" dirty="0"/>
              <a:t>w</a:t>
            </a:r>
            <a:r>
              <a:rPr lang="en-US" dirty="0"/>
              <a:t> which would result in reduction of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Turns out, all gradients are of the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9E54B9-436F-A241-8003-C25C9068A6F9}"/>
                  </a:ext>
                </a:extLst>
              </p:cNvPr>
              <p:cNvSpPr txBox="1"/>
              <p:nvPr/>
            </p:nvSpPr>
            <p:spPr>
              <a:xfrm>
                <a:off x="3621956" y="3859957"/>
                <a:ext cx="4380878" cy="605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9E54B9-436F-A241-8003-C25C9068A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56" y="3859957"/>
                <a:ext cx="4380878" cy="605743"/>
              </a:xfrm>
              <a:prstGeom prst="rect">
                <a:avLst/>
              </a:prstGeom>
              <a:blipFill>
                <a:blip r:embed="rId5"/>
                <a:stretch>
                  <a:fillRect t="-408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05B8B4D-6561-7D4A-9A62-4682EBDE6DE3}"/>
              </a:ext>
            </a:extLst>
          </p:cNvPr>
          <p:cNvSpPr txBox="1"/>
          <p:nvPr/>
        </p:nvSpPr>
        <p:spPr>
          <a:xfrm>
            <a:off x="3308057" y="4692801"/>
            <a:ext cx="5575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Now let’s see logistic regression in action! </a:t>
            </a:r>
          </a:p>
        </p:txBody>
      </p:sp>
    </p:spTree>
    <p:extLst>
      <p:ext uri="{BB962C8B-B14F-4D97-AF65-F5344CB8AC3E}">
        <p14:creationId xmlns:p14="http://schemas.microsoft.com/office/powerpoint/2010/main" val="241143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E6D3E6-C014-9343-AA6B-B10259359E53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Neuron</a:t>
            </a:r>
          </a:p>
        </p:txBody>
      </p:sp>
      <p:pic>
        <p:nvPicPr>
          <p:cNvPr id="5122" name="Picture 2" descr="Get an Overview of Neuron Cells- CUSABIO">
            <a:extLst>
              <a:ext uri="{FF2B5EF4-FFF2-40B4-BE49-F238E27FC236}">
                <a16:creationId xmlns:a16="http://schemas.microsoft.com/office/drawing/2014/main" id="{753A8368-ED50-4042-A329-4827B77AB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4" y="1543785"/>
            <a:ext cx="4899071" cy="25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2C392E6-676F-2B4D-AEFB-F8951D320F22}"/>
              </a:ext>
            </a:extLst>
          </p:cNvPr>
          <p:cNvGrpSpPr/>
          <p:nvPr/>
        </p:nvGrpSpPr>
        <p:grpSpPr>
          <a:xfrm>
            <a:off x="7144667" y="1730297"/>
            <a:ext cx="2664617" cy="2191887"/>
            <a:chOff x="5790652" y="3523113"/>
            <a:chExt cx="2664617" cy="219188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706AB91-2DDA-974E-8ECF-B11FDC80AC28}"/>
                </a:ext>
              </a:extLst>
            </p:cNvPr>
            <p:cNvSpPr/>
            <p:nvPr/>
          </p:nvSpPr>
          <p:spPr>
            <a:xfrm>
              <a:off x="6726115" y="3947746"/>
              <a:ext cx="1099039" cy="1099039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58EAEB-A6FB-1044-8E85-9F83CACF979E}"/>
                </a:ext>
              </a:extLst>
            </p:cNvPr>
            <p:cNvCxnSpPr>
              <a:stCxn id="5" idx="0"/>
              <a:endCxn id="5" idx="4"/>
            </p:cNvCxnSpPr>
            <p:nvPr/>
          </p:nvCxnSpPr>
          <p:spPr>
            <a:xfrm>
              <a:off x="7275635" y="3947746"/>
              <a:ext cx="0" cy="1099039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949111-5973-8945-9B96-A9BCEF95CCF1}"/>
                </a:ext>
              </a:extLst>
            </p:cNvPr>
            <p:cNvCxnSpPr>
              <a:endCxn id="5" idx="1"/>
            </p:cNvCxnSpPr>
            <p:nvPr/>
          </p:nvCxnSpPr>
          <p:spPr>
            <a:xfrm>
              <a:off x="6216162" y="3754315"/>
              <a:ext cx="670904" cy="3543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8648C86-FC13-AA45-98EE-4B8DB46C5EF5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6096000" y="4497265"/>
              <a:ext cx="63011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0F7661E-43B4-7246-8B1B-994C46352579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6356617" y="4885834"/>
              <a:ext cx="530449" cy="5495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86AF90-F0FB-8E49-A13F-37756E9186F4}"/>
                    </a:ext>
                  </a:extLst>
                </p:cNvPr>
                <p:cNvSpPr txBox="1"/>
                <p:nvPr/>
              </p:nvSpPr>
              <p:spPr>
                <a:xfrm>
                  <a:off x="6274522" y="4910031"/>
                  <a:ext cx="3295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86AF90-F0FB-8E49-A13F-37756E918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522" y="4910031"/>
                  <a:ext cx="32957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740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254092B-7B68-654C-BA30-BEBA627FB665}"/>
                    </a:ext>
                  </a:extLst>
                </p:cNvPr>
                <p:cNvSpPr txBox="1"/>
                <p:nvPr/>
              </p:nvSpPr>
              <p:spPr>
                <a:xfrm>
                  <a:off x="6256824" y="4188680"/>
                  <a:ext cx="3224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254092B-7B68-654C-BA30-BEBA627FB6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824" y="4188680"/>
                  <a:ext cx="32246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C2429C-6E87-734D-A90F-45E88AD62C1D}"/>
                    </a:ext>
                  </a:extLst>
                </p:cNvPr>
                <p:cNvSpPr txBox="1"/>
                <p:nvPr/>
              </p:nvSpPr>
              <p:spPr>
                <a:xfrm>
                  <a:off x="6535819" y="3648808"/>
                  <a:ext cx="317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CC2429C-6E87-734D-A90F-45E88AD62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5819" y="3648808"/>
                  <a:ext cx="31713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1AFD5E-E602-9A43-88DF-BF37EB67FBC1}"/>
                </a:ext>
              </a:extLst>
            </p:cNvPr>
            <p:cNvCxnSpPr>
              <a:endCxn id="5" idx="4"/>
            </p:cNvCxnSpPr>
            <p:nvPr/>
          </p:nvCxnSpPr>
          <p:spPr>
            <a:xfrm flipV="1">
              <a:off x="7275634" y="5046785"/>
              <a:ext cx="1" cy="66821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DD266A-0790-D24D-8505-4D3DBD8913E7}"/>
                    </a:ext>
                  </a:extLst>
                </p:cNvPr>
                <p:cNvSpPr txBox="1"/>
                <p:nvPr/>
              </p:nvSpPr>
              <p:spPr>
                <a:xfrm>
                  <a:off x="7062844" y="5240216"/>
                  <a:ext cx="1829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CDD266A-0790-D24D-8505-4D3DBD8913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844" y="5240216"/>
                  <a:ext cx="18299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5000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E28CBE6-48DA-7242-8CD4-F0D3109518AF}"/>
                    </a:ext>
                  </a:extLst>
                </p:cNvPr>
                <p:cNvSpPr txBox="1"/>
                <p:nvPr/>
              </p:nvSpPr>
              <p:spPr>
                <a:xfrm>
                  <a:off x="7422466" y="4358765"/>
                  <a:ext cx="2149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E28CBE6-48DA-7242-8CD4-F0D310951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2466" y="4358765"/>
                  <a:ext cx="21493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1176" r="-35294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E60A51A-F6DA-F24A-AE42-1B4D9B89ED87}"/>
                </a:ext>
              </a:extLst>
            </p:cNvPr>
            <p:cNvCxnSpPr/>
            <p:nvPr/>
          </p:nvCxnSpPr>
          <p:spPr>
            <a:xfrm>
              <a:off x="7825154" y="4497264"/>
              <a:ext cx="630115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C93B9C-FBC4-BD49-A376-C7074C84730F}"/>
                    </a:ext>
                  </a:extLst>
                </p:cNvPr>
                <p:cNvSpPr txBox="1"/>
                <p:nvPr/>
              </p:nvSpPr>
              <p:spPr>
                <a:xfrm>
                  <a:off x="8027005" y="4188679"/>
                  <a:ext cx="1867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C93B9C-FBC4-BD49-A376-C7074C8473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7005" y="4188679"/>
                  <a:ext cx="18671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250" r="-25000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127E64D-713B-E748-897C-765190F184A9}"/>
                    </a:ext>
                  </a:extLst>
                </p:cNvPr>
                <p:cNvSpPr/>
                <p:nvPr/>
              </p:nvSpPr>
              <p:spPr>
                <a:xfrm>
                  <a:off x="6294399" y="4484915"/>
                  <a:ext cx="3097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127E64D-713B-E748-897C-765190F184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4399" y="4484915"/>
                  <a:ext cx="3097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9B62E4-910C-774E-9CA3-8DB036E92785}"/>
                    </a:ext>
                  </a:extLst>
                </p:cNvPr>
                <p:cNvSpPr txBox="1"/>
                <p:nvPr/>
              </p:nvSpPr>
              <p:spPr>
                <a:xfrm>
                  <a:off x="5899024" y="3523113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9B62E4-910C-774E-9CA3-8DB036E92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9024" y="3523113"/>
                  <a:ext cx="27610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3636" r="-9091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6B949B-4F55-284D-B811-4E4C48326986}"/>
                    </a:ext>
                  </a:extLst>
                </p:cNvPr>
                <p:cNvSpPr txBox="1"/>
                <p:nvPr/>
              </p:nvSpPr>
              <p:spPr>
                <a:xfrm>
                  <a:off x="5790652" y="4346415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06B949B-4F55-284D-B811-4E4C48326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652" y="4346415"/>
                  <a:ext cx="28142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96" r="-8696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0124DB-A16F-4C42-B43F-FD4643BA2239}"/>
                    </a:ext>
                  </a:extLst>
                </p:cNvPr>
                <p:cNvSpPr txBox="1"/>
                <p:nvPr/>
              </p:nvSpPr>
              <p:spPr>
                <a:xfrm>
                  <a:off x="6120742" y="5378715"/>
                  <a:ext cx="2955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60124DB-A16F-4C42-B43F-FD4643BA22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742" y="5378715"/>
                  <a:ext cx="29552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33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D6BE9B-3DD3-064D-8ED7-A5163825965B}"/>
                    </a:ext>
                  </a:extLst>
                </p:cNvPr>
                <p:cNvSpPr txBox="1"/>
                <p:nvPr/>
              </p:nvSpPr>
              <p:spPr>
                <a:xfrm>
                  <a:off x="6826423" y="4373620"/>
                  <a:ext cx="3831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0D6BE9B-3DD3-064D-8ED7-A51638259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423" y="4373620"/>
                  <a:ext cx="38311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6129" r="-6452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8E4B2F8-94C8-9D46-AC5D-E161150C7E15}"/>
              </a:ext>
            </a:extLst>
          </p:cNvPr>
          <p:cNvSpPr txBox="1"/>
          <p:nvPr/>
        </p:nvSpPr>
        <p:spPr>
          <a:xfrm>
            <a:off x="2592792" y="1263818"/>
            <a:ext cx="134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Neuron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5F4129-B42A-C942-AC7A-6FF9A8EB7ACB}"/>
              </a:ext>
            </a:extLst>
          </p:cNvPr>
          <p:cNvSpPr txBox="1"/>
          <p:nvPr/>
        </p:nvSpPr>
        <p:spPr>
          <a:xfrm>
            <a:off x="7613356" y="1275808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Artificial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1050BD-674C-3D49-9A6C-63788B9F4866}"/>
                  </a:ext>
                </a:extLst>
              </p:cNvPr>
              <p:cNvSpPr txBox="1"/>
              <p:nvPr/>
            </p:nvSpPr>
            <p:spPr>
              <a:xfrm>
                <a:off x="7851262" y="4109512"/>
                <a:ext cx="1578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1050BD-674C-3D49-9A6C-63788B9F4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1262" y="4109512"/>
                <a:ext cx="1578509" cy="276999"/>
              </a:xfrm>
              <a:prstGeom prst="rect">
                <a:avLst/>
              </a:prstGeom>
              <a:blipFill>
                <a:blip r:embed="rId14"/>
                <a:stretch>
                  <a:fillRect l="-4000" r="-48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22DA46F-B909-664B-8650-77ADC3DD6415}"/>
                  </a:ext>
                </a:extLst>
              </p:cNvPr>
              <p:cNvSpPr txBox="1"/>
              <p:nvPr/>
            </p:nvSpPr>
            <p:spPr>
              <a:xfrm>
                <a:off x="2837255" y="4816767"/>
                <a:ext cx="65174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Logistic Regression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Single Neuron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Perceptron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22DA46F-B909-664B-8650-77ADC3DD6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7255" y="4816767"/>
                <a:ext cx="6517490" cy="461665"/>
              </a:xfrm>
              <a:prstGeom prst="rect">
                <a:avLst/>
              </a:prstGeom>
              <a:blipFill>
                <a:blip r:embed="rId15"/>
                <a:stretch>
                  <a:fillRect l="-1362" t="-8108" r="-584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13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B3D343E-074F-B244-BC8F-AAEB6E56450D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Multi-Class Classification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D0423D-1DF6-8F4D-8DAF-E140CD1E73D4}"/>
              </a:ext>
            </a:extLst>
          </p:cNvPr>
          <p:cNvSpPr/>
          <p:nvPr/>
        </p:nvSpPr>
        <p:spPr>
          <a:xfrm>
            <a:off x="2340430" y="246737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34D1934-0E37-234C-BD2B-AB4E859E8ADE}"/>
              </a:ext>
            </a:extLst>
          </p:cNvPr>
          <p:cNvSpPr/>
          <p:nvPr/>
        </p:nvSpPr>
        <p:spPr>
          <a:xfrm>
            <a:off x="2353183" y="3140528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863861-056C-E244-9BA4-1AEDA8D261A6}"/>
              </a:ext>
            </a:extLst>
          </p:cNvPr>
          <p:cNvSpPr/>
          <p:nvPr/>
        </p:nvSpPr>
        <p:spPr>
          <a:xfrm>
            <a:off x="2340430" y="3811757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FA753C-D3DD-3C4C-B0A4-3B3E75B65278}"/>
              </a:ext>
            </a:extLst>
          </p:cNvPr>
          <p:cNvGrpSpPr/>
          <p:nvPr/>
        </p:nvGrpSpPr>
        <p:grpSpPr>
          <a:xfrm>
            <a:off x="1687286" y="3450771"/>
            <a:ext cx="87086" cy="932600"/>
            <a:chOff x="1730829" y="2734687"/>
            <a:chExt cx="87086" cy="9326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C1A9303-0498-4749-8573-FDE2B4D384C3}"/>
                </a:ext>
              </a:extLst>
            </p:cNvPr>
            <p:cNvSpPr/>
            <p:nvPr/>
          </p:nvSpPr>
          <p:spPr>
            <a:xfrm>
              <a:off x="1730829" y="2734687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C46C98-7EAC-6444-94DB-0FF92C879646}"/>
                </a:ext>
              </a:extLst>
            </p:cNvPr>
            <p:cNvSpPr/>
            <p:nvPr/>
          </p:nvSpPr>
          <p:spPr>
            <a:xfrm>
              <a:off x="1730829" y="3157444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2665076-F070-FD46-9998-45839F9AF4B4}"/>
                </a:ext>
              </a:extLst>
            </p:cNvPr>
            <p:cNvSpPr/>
            <p:nvPr/>
          </p:nvSpPr>
          <p:spPr>
            <a:xfrm>
              <a:off x="1730829" y="3580201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E25BD0-0C16-1641-B7B7-1F4EDB45BC2B}"/>
              </a:ext>
            </a:extLst>
          </p:cNvPr>
          <p:cNvCxnSpPr>
            <a:stCxn id="9" idx="7"/>
            <a:endCxn id="6" idx="2"/>
          </p:cNvCxnSpPr>
          <p:nvPr/>
        </p:nvCxnSpPr>
        <p:spPr>
          <a:xfrm flipV="1">
            <a:off x="1761619" y="2755844"/>
            <a:ext cx="578811" cy="70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5A9628-27AE-F148-BAE6-8C701F55ED69}"/>
              </a:ext>
            </a:extLst>
          </p:cNvPr>
          <p:cNvSpPr txBox="1"/>
          <p:nvPr/>
        </p:nvSpPr>
        <p:spPr>
          <a:xfrm>
            <a:off x="838200" y="1206109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we want to identify animals based on their weight, height, and dietary habits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358FA4E-92D6-2444-9590-E8C0F274D2FC}"/>
              </a:ext>
            </a:extLst>
          </p:cNvPr>
          <p:cNvSpPr/>
          <p:nvPr/>
        </p:nvSpPr>
        <p:spPr>
          <a:xfrm>
            <a:off x="2340430" y="4480140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B2AAF673-37E2-8941-8614-FED52FACE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694019"/>
              </p:ext>
            </p:extLst>
          </p:nvPr>
        </p:nvGraphicFramePr>
        <p:xfrm>
          <a:off x="6096000" y="1226119"/>
          <a:ext cx="36612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714">
                  <a:extLst>
                    <a:ext uri="{9D8B030D-6E8A-4147-A177-3AD203B41FA5}">
                      <a16:colId xmlns:a16="http://schemas.microsoft.com/office/drawing/2014/main" val="2661979561"/>
                    </a:ext>
                  </a:extLst>
                </a:gridCol>
                <a:gridCol w="881743">
                  <a:extLst>
                    <a:ext uri="{9D8B030D-6E8A-4147-A177-3AD203B41FA5}">
                      <a16:colId xmlns:a16="http://schemas.microsoft.com/office/drawing/2014/main" val="1116330473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643568479"/>
                    </a:ext>
                  </a:extLst>
                </a:gridCol>
                <a:gridCol w="674915">
                  <a:extLst>
                    <a:ext uri="{9D8B030D-6E8A-4147-A177-3AD203B41FA5}">
                      <a16:colId xmlns:a16="http://schemas.microsoft.com/office/drawing/2014/main" val="1324516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Herbivore?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886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1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472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42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20382DF-9E43-D943-B175-BA6737BB7241}"/>
                  </a:ext>
                </a:extLst>
              </p:cNvPr>
              <p:cNvSpPr/>
              <p:nvPr/>
            </p:nvSpPr>
            <p:spPr>
              <a:xfrm>
                <a:off x="7693148" y="2700898"/>
                <a:ext cx="3097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20382DF-9E43-D943-B175-BA6737BB7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148" y="2700898"/>
                <a:ext cx="30970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220F06-3F4B-4C45-97F8-CFAEF18CE24A}"/>
              </a:ext>
            </a:extLst>
          </p:cNvPr>
          <p:cNvCxnSpPr>
            <a:stCxn id="10" idx="6"/>
            <a:endCxn id="6" idx="2"/>
          </p:cNvCxnSpPr>
          <p:nvPr/>
        </p:nvCxnSpPr>
        <p:spPr>
          <a:xfrm flipV="1">
            <a:off x="1774372" y="2755844"/>
            <a:ext cx="566058" cy="116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1AEF2B-9014-0A4B-9264-7C4C9D6F6BC4}"/>
              </a:ext>
            </a:extLst>
          </p:cNvPr>
          <p:cNvCxnSpPr>
            <a:stCxn id="11" idx="6"/>
            <a:endCxn id="6" idx="2"/>
          </p:cNvCxnSpPr>
          <p:nvPr/>
        </p:nvCxnSpPr>
        <p:spPr>
          <a:xfrm flipV="1">
            <a:off x="1774372" y="2755844"/>
            <a:ext cx="566058" cy="1583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19C2AC9-2CA6-2A40-B9E5-54C04AF4E31A}"/>
              </a:ext>
            </a:extLst>
          </p:cNvPr>
          <p:cNvSpPr txBox="1"/>
          <p:nvPr/>
        </p:nvSpPr>
        <p:spPr>
          <a:xfrm>
            <a:off x="807194" y="330964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A4341B-513E-1F48-AB5A-58B8C6F9B82D}"/>
              </a:ext>
            </a:extLst>
          </p:cNvPr>
          <p:cNvSpPr txBox="1"/>
          <p:nvPr/>
        </p:nvSpPr>
        <p:spPr>
          <a:xfrm>
            <a:off x="772232" y="3732405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89EE97-7948-F341-AD61-4DDD117ADFD0}"/>
              </a:ext>
            </a:extLst>
          </p:cNvPr>
          <p:cNvSpPr txBox="1"/>
          <p:nvPr/>
        </p:nvSpPr>
        <p:spPr>
          <a:xfrm>
            <a:off x="1037129" y="4160714"/>
            <a:ext cx="55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862D4F-8454-3346-BD1F-D32623A6AB2C}"/>
                  </a:ext>
                </a:extLst>
              </p:cNvPr>
              <p:cNvSpPr txBox="1"/>
              <p:nvPr/>
            </p:nvSpPr>
            <p:spPr>
              <a:xfrm>
                <a:off x="3240863" y="2617931"/>
                <a:ext cx="7246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C862D4F-8454-3346-BD1F-D32623A6A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863" y="2617931"/>
                <a:ext cx="724622" cy="276999"/>
              </a:xfrm>
              <a:prstGeom prst="rect">
                <a:avLst/>
              </a:prstGeom>
              <a:blipFill>
                <a:blip r:embed="rId3"/>
                <a:stretch>
                  <a:fillRect l="-6897" r="-10345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D349D20-3218-6D4A-9CE1-935B897EE917}"/>
              </a:ext>
            </a:extLst>
          </p:cNvPr>
          <p:cNvCxnSpPr>
            <a:stCxn id="6" idx="6"/>
            <a:endCxn id="39" idx="1"/>
          </p:cNvCxnSpPr>
          <p:nvPr/>
        </p:nvCxnSpPr>
        <p:spPr>
          <a:xfrm>
            <a:off x="2917373" y="2755844"/>
            <a:ext cx="323490" cy="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4D9489-0D26-B04F-A9B8-D45603DD361A}"/>
              </a:ext>
            </a:extLst>
          </p:cNvPr>
          <p:cNvCxnSpPr>
            <a:stCxn id="9" idx="6"/>
            <a:endCxn id="7" idx="2"/>
          </p:cNvCxnSpPr>
          <p:nvPr/>
        </p:nvCxnSpPr>
        <p:spPr>
          <a:xfrm flipV="1">
            <a:off x="1774372" y="3429000"/>
            <a:ext cx="578811" cy="6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7A66D0-B352-2646-9F21-10A2EA18C881}"/>
              </a:ext>
            </a:extLst>
          </p:cNvPr>
          <p:cNvCxnSpPr>
            <a:stCxn id="10" idx="6"/>
            <a:endCxn id="7" idx="2"/>
          </p:cNvCxnSpPr>
          <p:nvPr/>
        </p:nvCxnSpPr>
        <p:spPr>
          <a:xfrm flipV="1">
            <a:off x="1774372" y="3429000"/>
            <a:ext cx="578811" cy="48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EB9105-EB69-4942-B3F6-5B6C21A9E5D8}"/>
              </a:ext>
            </a:extLst>
          </p:cNvPr>
          <p:cNvCxnSpPr>
            <a:stCxn id="11" idx="6"/>
            <a:endCxn id="7" idx="2"/>
          </p:cNvCxnSpPr>
          <p:nvPr/>
        </p:nvCxnSpPr>
        <p:spPr>
          <a:xfrm flipV="1">
            <a:off x="1774372" y="3429000"/>
            <a:ext cx="578811" cy="91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8F49CB-AF15-6843-A8DE-FA1E982D4545}"/>
                  </a:ext>
                </a:extLst>
              </p:cNvPr>
              <p:cNvSpPr txBox="1"/>
              <p:nvPr/>
            </p:nvSpPr>
            <p:spPr>
              <a:xfrm>
                <a:off x="3239655" y="3290499"/>
                <a:ext cx="12177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𝑔𝑖𝑟𝑎𝑓𝑓𝑒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8F49CB-AF15-6843-A8DE-FA1E982D4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5" y="3290499"/>
                <a:ext cx="1217769" cy="276999"/>
              </a:xfrm>
              <a:prstGeom prst="rect">
                <a:avLst/>
              </a:prstGeom>
              <a:blipFill>
                <a:blip r:embed="rId4"/>
                <a:stretch>
                  <a:fillRect l="-3093" t="-4545" r="-721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ACC203F-6ECC-9A49-AB36-363A90755E3E}"/>
              </a:ext>
            </a:extLst>
          </p:cNvPr>
          <p:cNvCxnSpPr>
            <a:stCxn id="7" idx="6"/>
            <a:endCxn id="49" idx="1"/>
          </p:cNvCxnSpPr>
          <p:nvPr/>
        </p:nvCxnSpPr>
        <p:spPr>
          <a:xfrm flipV="1">
            <a:off x="2930126" y="3428999"/>
            <a:ext cx="3095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834A6D1-A9BD-794E-A6F7-34C07E053FFC}"/>
              </a:ext>
            </a:extLst>
          </p:cNvPr>
          <p:cNvCxnSpPr>
            <a:stCxn id="9" idx="6"/>
            <a:endCxn id="8" idx="2"/>
          </p:cNvCxnSpPr>
          <p:nvPr/>
        </p:nvCxnSpPr>
        <p:spPr>
          <a:xfrm>
            <a:off x="1774372" y="3494314"/>
            <a:ext cx="566058" cy="60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2B3BB6-4EAE-6F4C-A4F4-790B5B1D4204}"/>
              </a:ext>
            </a:extLst>
          </p:cNvPr>
          <p:cNvCxnSpPr>
            <a:stCxn id="9" idx="6"/>
            <a:endCxn id="27" idx="2"/>
          </p:cNvCxnSpPr>
          <p:nvPr/>
        </p:nvCxnSpPr>
        <p:spPr>
          <a:xfrm>
            <a:off x="1774372" y="3494314"/>
            <a:ext cx="566058" cy="127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880D57-EC26-7744-BC6D-A403858BC694}"/>
              </a:ext>
            </a:extLst>
          </p:cNvPr>
          <p:cNvCxnSpPr>
            <a:stCxn id="10" idx="6"/>
            <a:endCxn id="8" idx="2"/>
          </p:cNvCxnSpPr>
          <p:nvPr/>
        </p:nvCxnSpPr>
        <p:spPr>
          <a:xfrm>
            <a:off x="1774372" y="3917071"/>
            <a:ext cx="566058" cy="1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A43E35-4825-304F-A0A0-4B0AD668A4F3}"/>
              </a:ext>
            </a:extLst>
          </p:cNvPr>
          <p:cNvCxnSpPr>
            <a:stCxn id="10" idx="6"/>
            <a:endCxn id="27" idx="2"/>
          </p:cNvCxnSpPr>
          <p:nvPr/>
        </p:nvCxnSpPr>
        <p:spPr>
          <a:xfrm>
            <a:off x="1774372" y="3917071"/>
            <a:ext cx="566058" cy="8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90A4C1-343C-7145-899B-30FDD17055FE}"/>
              </a:ext>
            </a:extLst>
          </p:cNvPr>
          <p:cNvCxnSpPr>
            <a:stCxn id="11" idx="5"/>
            <a:endCxn id="27" idx="2"/>
          </p:cNvCxnSpPr>
          <p:nvPr/>
        </p:nvCxnSpPr>
        <p:spPr>
          <a:xfrm>
            <a:off x="1761619" y="4370618"/>
            <a:ext cx="578811" cy="39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4065583-A9BA-B349-BC6A-2324E637FCE2}"/>
              </a:ext>
            </a:extLst>
          </p:cNvPr>
          <p:cNvCxnSpPr>
            <a:stCxn id="11" idx="6"/>
            <a:endCxn id="8" idx="2"/>
          </p:cNvCxnSpPr>
          <p:nvPr/>
        </p:nvCxnSpPr>
        <p:spPr>
          <a:xfrm flipV="1">
            <a:off x="1774372" y="4100229"/>
            <a:ext cx="566058" cy="23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D3D9A47-560B-1347-9A89-6C93077AC012}"/>
                  </a:ext>
                </a:extLst>
              </p:cNvPr>
              <p:cNvSpPr txBox="1"/>
              <p:nvPr/>
            </p:nvSpPr>
            <p:spPr>
              <a:xfrm>
                <a:off x="3239654" y="3966042"/>
                <a:ext cx="1179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𝑒𝑙𝑒𝑝𝑎𝑛𝑡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D3D9A47-560B-1347-9A89-6C93077AC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4" y="3966042"/>
                <a:ext cx="1179875" cy="276999"/>
              </a:xfrm>
              <a:prstGeom prst="rect">
                <a:avLst/>
              </a:prstGeom>
              <a:blipFill>
                <a:blip r:embed="rId5"/>
                <a:stretch>
                  <a:fillRect l="-3191" r="-744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CCD4C1E-E307-C84C-804A-130B2C9FE9E6}"/>
                  </a:ext>
                </a:extLst>
              </p:cNvPr>
              <p:cNvSpPr txBox="1"/>
              <p:nvPr/>
            </p:nvSpPr>
            <p:spPr>
              <a:xfrm>
                <a:off x="3239654" y="4630111"/>
                <a:ext cx="927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CCD4C1E-E307-C84C-804A-130B2C9FE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654" y="4630111"/>
                <a:ext cx="927626" cy="276999"/>
              </a:xfrm>
              <a:prstGeom prst="rect">
                <a:avLst/>
              </a:prstGeom>
              <a:blipFill>
                <a:blip r:embed="rId6"/>
                <a:stretch>
                  <a:fillRect l="-4000" r="-80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49E9686-BB10-A845-9074-0BD81F05408B}"/>
              </a:ext>
            </a:extLst>
          </p:cNvPr>
          <p:cNvCxnSpPr>
            <a:stCxn id="8" idx="6"/>
            <a:endCxn id="65" idx="1"/>
          </p:cNvCxnSpPr>
          <p:nvPr/>
        </p:nvCxnSpPr>
        <p:spPr>
          <a:xfrm>
            <a:off x="2917373" y="4100229"/>
            <a:ext cx="322281" cy="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EE04C3A-8286-E440-A1FF-4FEED8AC0128}"/>
              </a:ext>
            </a:extLst>
          </p:cNvPr>
          <p:cNvCxnSpPr>
            <a:stCxn id="27" idx="6"/>
            <a:endCxn id="66" idx="1"/>
          </p:cNvCxnSpPr>
          <p:nvPr/>
        </p:nvCxnSpPr>
        <p:spPr>
          <a:xfrm flipV="1">
            <a:off x="2917373" y="4768611"/>
            <a:ext cx="3222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77F59CF-AB60-6841-9793-F897FA475EFB}"/>
                  </a:ext>
                </a:extLst>
              </p:cNvPr>
              <p:cNvSpPr/>
              <p:nvPr/>
            </p:nvSpPr>
            <p:spPr>
              <a:xfrm>
                <a:off x="2474051" y="5146335"/>
                <a:ext cx="3097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77F59CF-AB60-6841-9793-F897FA475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051" y="5146335"/>
                <a:ext cx="3097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F79881-FD55-E348-BD42-C99710A59203}"/>
                  </a:ext>
                </a:extLst>
              </p:cNvPr>
              <p:cNvSpPr txBox="1"/>
              <p:nvPr/>
            </p:nvSpPr>
            <p:spPr>
              <a:xfrm>
                <a:off x="5747657" y="3396343"/>
                <a:ext cx="5405262" cy="924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What if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𝑔𝑖𝑟𝑎𝑓𝑓𝑒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𝑒𝑙𝑒𝑝h𝑎𝑛𝑡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should make sure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do this using the Softmax activation function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FF79881-FD55-E348-BD42-C99710A59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57" y="3396343"/>
                <a:ext cx="5405262" cy="924356"/>
              </a:xfrm>
              <a:prstGeom prst="rect">
                <a:avLst/>
              </a:prstGeom>
              <a:blipFill>
                <a:blip r:embed="rId8"/>
                <a:stretch>
                  <a:fillRect l="-703" t="-16216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78361C-0064-CD40-AE5E-B6C65B10C74A}"/>
                  </a:ext>
                </a:extLst>
              </p:cNvPr>
              <p:cNvSpPr txBox="1"/>
              <p:nvPr/>
            </p:nvSpPr>
            <p:spPr>
              <a:xfrm>
                <a:off x="7326807" y="4354958"/>
                <a:ext cx="2246962" cy="564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softmax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778361C-0064-CD40-AE5E-B6C65B10C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807" y="4354958"/>
                <a:ext cx="2246962" cy="564963"/>
              </a:xfrm>
              <a:prstGeom prst="rect">
                <a:avLst/>
              </a:prstGeom>
              <a:blipFill>
                <a:blip r:embed="rId9"/>
                <a:stretch>
                  <a:fillRect l="-6704" t="-17391" r="-559" b="-9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89C95D76-FAAB-FC48-9A7A-6C1742E77613}"/>
              </a:ext>
            </a:extLst>
          </p:cNvPr>
          <p:cNvSpPr txBox="1"/>
          <p:nvPr/>
        </p:nvSpPr>
        <p:spPr>
          <a:xfrm>
            <a:off x="6263054" y="5146335"/>
            <a:ext cx="437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Remember: all other steps remain the same!</a:t>
            </a:r>
          </a:p>
        </p:txBody>
      </p:sp>
    </p:spTree>
    <p:extLst>
      <p:ext uri="{BB962C8B-B14F-4D97-AF65-F5344CB8AC3E}">
        <p14:creationId xmlns:p14="http://schemas.microsoft.com/office/powerpoint/2010/main" val="158955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7" grpId="0" animBg="1"/>
      <p:bldP spid="35" grpId="0"/>
      <p:bldP spid="36" grpId="0"/>
      <p:bldP spid="37" grpId="0"/>
      <p:bldP spid="39" grpId="0"/>
      <p:bldP spid="49" grpId="0"/>
      <p:bldP spid="65" grpId="0"/>
      <p:bldP spid="66" grpId="0"/>
      <p:bldP spid="71" grpId="0"/>
      <p:bldP spid="75" grpId="0"/>
      <p:bldP spid="76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EDCFED-429F-DE4F-AC7A-4A1E409DB514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Is this enough?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67528-7ED4-F745-A80D-A249C505508B}"/>
              </a:ext>
            </a:extLst>
          </p:cNvPr>
          <p:cNvSpPr txBox="1"/>
          <p:nvPr/>
        </p:nvSpPr>
        <p:spPr>
          <a:xfrm>
            <a:off x="838200" y="1250830"/>
            <a:ext cx="8340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now solve linearly separable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is said to be linearly separable if </a:t>
            </a:r>
            <a:r>
              <a:rPr lang="en-US" i="1" dirty="0"/>
              <a:t>n</a:t>
            </a:r>
            <a:r>
              <a:rPr lang="en-US" dirty="0"/>
              <a:t>-dimensional data can be perfectly separated with a </a:t>
            </a:r>
            <a:r>
              <a:rPr lang="en-US" i="1" dirty="0"/>
              <a:t>n-1 </a:t>
            </a:r>
            <a:r>
              <a:rPr lang="en-US" dirty="0"/>
              <a:t>dimensional hyperplane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7218A1-4FAA-AB47-98C0-7CFCC59C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4552"/>
            <a:ext cx="2835362" cy="191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D9CC8-4793-024E-A85E-00544B229AD1}"/>
              </a:ext>
            </a:extLst>
          </p:cNvPr>
          <p:cNvSpPr txBox="1"/>
          <p:nvPr/>
        </p:nvSpPr>
        <p:spPr>
          <a:xfrm>
            <a:off x="4336243" y="2308670"/>
            <a:ext cx="2357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But what about this data?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696EB97-B612-944D-ABDD-6019A94D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678" y="2554552"/>
            <a:ext cx="2892070" cy="188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digits-pca" descr="digits-pca">
            <a:hlinkClick r:id="" action="ppaction://media"/>
            <a:extLst>
              <a:ext uri="{FF2B5EF4-FFF2-40B4-BE49-F238E27FC236}">
                <a16:creationId xmlns:a16="http://schemas.microsoft.com/office/drawing/2014/main" id="{B79140F5-E849-314C-80AD-9A0ABDB8E1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3748" y="2085988"/>
            <a:ext cx="3581365" cy="2686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4640E-9748-6C42-BF53-CA013840EACD}"/>
                  </a:ext>
                </a:extLst>
              </p:cNvPr>
              <p:cNvSpPr txBox="1"/>
              <p:nvPr/>
            </p:nvSpPr>
            <p:spPr>
              <a:xfrm>
                <a:off x="3823211" y="4447243"/>
                <a:ext cx="3573286" cy="649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 can probably fit some quadratic </a:t>
                </a:r>
              </a:p>
              <a:p>
                <a:r>
                  <a:rPr lang="en-US" dirty="0"/>
                  <a:t>equation like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84640E-9748-6C42-BF53-CA013840E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211" y="4447243"/>
                <a:ext cx="3573286" cy="649537"/>
              </a:xfrm>
              <a:prstGeom prst="rect">
                <a:avLst/>
              </a:prstGeom>
              <a:blipFill>
                <a:blip r:embed="rId7"/>
                <a:stretch>
                  <a:fillRect l="-1060" t="-3846" r="-35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E4EBB05-7CA6-4B46-B655-F0A423507532}"/>
              </a:ext>
            </a:extLst>
          </p:cNvPr>
          <p:cNvSpPr txBox="1"/>
          <p:nvPr/>
        </p:nvSpPr>
        <p:spPr>
          <a:xfrm>
            <a:off x="1011095" y="5607170"/>
            <a:ext cx="562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a way to make non-linear data linearly separable</a:t>
            </a:r>
          </a:p>
        </p:txBody>
      </p:sp>
    </p:spTree>
    <p:extLst>
      <p:ext uri="{BB962C8B-B14F-4D97-AF65-F5344CB8AC3E}">
        <p14:creationId xmlns:p14="http://schemas.microsoft.com/office/powerpoint/2010/main" val="240405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F02468-EDBD-DD4E-8E57-1740F2DFBDB5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Feature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615D8-BCCC-164D-9229-30C3E955F71B}"/>
              </a:ext>
            </a:extLst>
          </p:cNvPr>
          <p:cNvSpPr txBox="1"/>
          <p:nvPr/>
        </p:nvSpPr>
        <p:spPr>
          <a:xfrm>
            <a:off x="838200" y="1752421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 of converting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2153378-F809-C245-8A22-D39F29C44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30" y="1181456"/>
            <a:ext cx="2892070" cy="188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A74A3-743B-4941-9033-55051D7C6100}"/>
              </a:ext>
            </a:extLst>
          </p:cNvPr>
          <p:cNvSpPr txBox="1"/>
          <p:nvPr/>
        </p:nvSpPr>
        <p:spPr>
          <a:xfrm>
            <a:off x="5746300" y="1752421"/>
            <a:ext cx="55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3927E7-7939-BF44-A0F9-9DC480F2C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723" y="1181456"/>
            <a:ext cx="2811102" cy="18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154395-231C-854D-85BA-3694FB88A515}"/>
              </a:ext>
            </a:extLst>
          </p:cNvPr>
          <p:cNvSpPr txBox="1"/>
          <p:nvPr/>
        </p:nvSpPr>
        <p:spPr>
          <a:xfrm>
            <a:off x="2276195" y="3762435"/>
            <a:ext cx="361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ML/DL model will have the 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632C14-3ECB-C14B-BDAA-FA9170D4E141}"/>
              </a:ext>
            </a:extLst>
          </p:cNvPr>
          <p:cNvGrpSpPr/>
          <p:nvPr/>
        </p:nvGrpSpPr>
        <p:grpSpPr>
          <a:xfrm>
            <a:off x="6025711" y="3713297"/>
            <a:ext cx="3515414" cy="461473"/>
            <a:chOff x="4635010" y="3667227"/>
            <a:chExt cx="3515414" cy="46147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082B7CC-BE8F-D64D-854B-7A77326BC1C3}"/>
                </a:ext>
              </a:extLst>
            </p:cNvPr>
            <p:cNvSpPr/>
            <p:nvPr/>
          </p:nvSpPr>
          <p:spPr>
            <a:xfrm>
              <a:off x="5404227" y="3667227"/>
              <a:ext cx="808565" cy="461473"/>
            </a:xfrm>
            <a:prstGeom prst="round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Feature Extractor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55F9F4D-4205-5B4A-ADF2-9B2576B1849B}"/>
                </a:ext>
              </a:extLst>
            </p:cNvPr>
            <p:cNvSpPr/>
            <p:nvPr/>
          </p:nvSpPr>
          <p:spPr>
            <a:xfrm>
              <a:off x="6429723" y="3667227"/>
              <a:ext cx="873327" cy="461473"/>
            </a:xfrm>
            <a:prstGeom prst="round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Linear Separator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A9DE00-2259-3F48-B57D-A97DFDE4B849}"/>
                </a:ext>
              </a:extLst>
            </p:cNvPr>
            <p:cNvSpPr txBox="1"/>
            <p:nvPr/>
          </p:nvSpPr>
          <p:spPr>
            <a:xfrm>
              <a:off x="4635010" y="3759368"/>
              <a:ext cx="514885" cy="276999"/>
            </a:xfrm>
            <a:prstGeom prst="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Input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A2A1AD-EE92-6B49-94AC-E156BBCFBF61}"/>
                </a:ext>
              </a:extLst>
            </p:cNvPr>
            <p:cNvSpPr txBox="1"/>
            <p:nvPr/>
          </p:nvSpPr>
          <p:spPr>
            <a:xfrm>
              <a:off x="7520123" y="3759368"/>
              <a:ext cx="630301" cy="276999"/>
            </a:xfrm>
            <a:prstGeom prst="rect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B4E8969-C5EE-C442-A56A-0475D1F96C2F}"/>
                </a:ext>
              </a:extLst>
            </p:cNvPr>
            <p:cNvCxnSpPr>
              <a:stCxn id="10" idx="3"/>
              <a:endCxn id="9" idx="1"/>
            </p:cNvCxnSpPr>
            <p:nvPr/>
          </p:nvCxnSpPr>
          <p:spPr>
            <a:xfrm>
              <a:off x="5149895" y="3897868"/>
              <a:ext cx="254332" cy="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5CC1051-8241-A346-A11A-31860CC69DD9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6212792" y="3897964"/>
              <a:ext cx="2169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38A986-FF3E-4542-B812-437621C97E33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 flipV="1">
              <a:off x="7303050" y="3897868"/>
              <a:ext cx="217073" cy="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1721237-7FB6-8A4F-BBC5-4CB1A32715A5}"/>
              </a:ext>
            </a:extLst>
          </p:cNvPr>
          <p:cNvSpPr txBox="1"/>
          <p:nvPr/>
        </p:nvSpPr>
        <p:spPr>
          <a:xfrm>
            <a:off x="8033046" y="4719648"/>
            <a:ext cx="188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have talked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about this till now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1B99E00-849C-C544-81F3-02FE26E77150}"/>
              </a:ext>
            </a:extLst>
          </p:cNvPr>
          <p:cNvCxnSpPr>
            <a:stCxn id="11" idx="2"/>
            <a:endCxn id="23" idx="0"/>
          </p:cNvCxnSpPr>
          <p:nvPr/>
        </p:nvCxnSpPr>
        <p:spPr>
          <a:xfrm rot="16200000" flipH="1">
            <a:off x="8342965" y="4088892"/>
            <a:ext cx="544878" cy="7166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6DD8086-6269-5B4A-9710-8C5B2743F503}"/>
              </a:ext>
            </a:extLst>
          </p:cNvPr>
          <p:cNvSpPr txBox="1"/>
          <p:nvPr/>
        </p:nvSpPr>
        <p:spPr>
          <a:xfrm>
            <a:off x="5465735" y="4736248"/>
            <a:ext cx="2172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requires at least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2 full courses!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ADA853C-7F1B-4E46-B96B-8FD670D3322D}"/>
              </a:ext>
            </a:extLst>
          </p:cNvPr>
          <p:cNvCxnSpPr>
            <a:stCxn id="9" idx="2"/>
            <a:endCxn id="28" idx="0"/>
          </p:cNvCxnSpPr>
          <p:nvPr/>
        </p:nvCxnSpPr>
        <p:spPr>
          <a:xfrm rot="5400000">
            <a:off x="6594960" y="4131997"/>
            <a:ext cx="561478" cy="6470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7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509C23-AEFB-3241-8420-57A6CC63F6D5}"/>
              </a:ext>
            </a:extLst>
          </p:cNvPr>
          <p:cNvSpPr txBox="1">
            <a:spLocks/>
          </p:cNvSpPr>
          <p:nvPr/>
        </p:nvSpPr>
        <p:spPr>
          <a:xfrm>
            <a:off x="838200" y="602517"/>
            <a:ext cx="10515600" cy="267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C3580C-96E9-2F46-94AE-BB6200FFDEDB}"/>
              </a:ext>
            </a:extLst>
          </p:cNvPr>
          <p:cNvSpPr txBox="1"/>
          <p:nvPr/>
        </p:nvSpPr>
        <p:spPr>
          <a:xfrm>
            <a:off x="3387296" y="1776305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F70A58-A249-1540-81EE-7641AC0BABF8}"/>
              </a:ext>
            </a:extLst>
          </p:cNvPr>
          <p:cNvSpPr txBox="1"/>
          <p:nvPr/>
        </p:nvSpPr>
        <p:spPr>
          <a:xfrm>
            <a:off x="6613367" y="3635834"/>
            <a:ext cx="18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Layers (h)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06F48-87BF-C047-B2FC-B676CC5BF76B}"/>
              </a:ext>
            </a:extLst>
          </p:cNvPr>
          <p:cNvSpPr txBox="1"/>
          <p:nvPr/>
        </p:nvSpPr>
        <p:spPr>
          <a:xfrm>
            <a:off x="9657232" y="2718146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9E663E7-DEBB-AF45-BB19-FA74709DB018}"/>
              </a:ext>
            </a:extLst>
          </p:cNvPr>
          <p:cNvSpPr/>
          <p:nvPr/>
        </p:nvSpPr>
        <p:spPr>
          <a:xfrm>
            <a:off x="4532047" y="1627840"/>
            <a:ext cx="190039" cy="70246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D7DCA8A-CEDC-BC4B-9CA0-3A3DBD27D873}"/>
              </a:ext>
            </a:extLst>
          </p:cNvPr>
          <p:cNvSpPr/>
          <p:nvPr/>
        </p:nvSpPr>
        <p:spPr>
          <a:xfrm rot="5400000" flipH="1">
            <a:off x="10256968" y="1621315"/>
            <a:ext cx="176941" cy="201672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A95ADDA7-1ACD-5945-982E-68EC4CDEFEC3}"/>
              </a:ext>
            </a:extLst>
          </p:cNvPr>
          <p:cNvSpPr/>
          <p:nvPr/>
        </p:nvSpPr>
        <p:spPr>
          <a:xfrm rot="16200000">
            <a:off x="7248404" y="2042251"/>
            <a:ext cx="191347" cy="29127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F6D6ED-5984-1048-BA61-EE10ADE5D0C5}"/>
              </a:ext>
            </a:extLst>
          </p:cNvPr>
          <p:cNvSpPr/>
          <p:nvPr/>
        </p:nvSpPr>
        <p:spPr>
          <a:xfrm>
            <a:off x="5887681" y="66621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D4D56A-1495-434C-9CEF-75E9F900C81A}"/>
              </a:ext>
            </a:extLst>
          </p:cNvPr>
          <p:cNvSpPr/>
          <p:nvPr/>
        </p:nvSpPr>
        <p:spPr>
          <a:xfrm>
            <a:off x="5900434" y="1339368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11C289-47BE-1A46-8B26-3EB9B16C125E}"/>
              </a:ext>
            </a:extLst>
          </p:cNvPr>
          <p:cNvSpPr/>
          <p:nvPr/>
        </p:nvSpPr>
        <p:spPr>
          <a:xfrm>
            <a:off x="5887681" y="2010597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1F8AF4-E7A7-5744-9DC1-AB4B32C218F3}"/>
              </a:ext>
            </a:extLst>
          </p:cNvPr>
          <p:cNvGrpSpPr/>
          <p:nvPr/>
        </p:nvGrpSpPr>
        <p:grpSpPr>
          <a:xfrm>
            <a:off x="5234537" y="1649611"/>
            <a:ext cx="87086" cy="509843"/>
            <a:chOff x="1730829" y="2734687"/>
            <a:chExt cx="87086" cy="50984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4CE665-5141-9A48-8840-52CE488C4832}"/>
                </a:ext>
              </a:extLst>
            </p:cNvPr>
            <p:cNvSpPr/>
            <p:nvPr/>
          </p:nvSpPr>
          <p:spPr>
            <a:xfrm>
              <a:off x="1730829" y="2734687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91E294B-FC0C-404B-BB66-5E3C2148ACFE}"/>
                </a:ext>
              </a:extLst>
            </p:cNvPr>
            <p:cNvSpPr/>
            <p:nvPr/>
          </p:nvSpPr>
          <p:spPr>
            <a:xfrm>
              <a:off x="1730829" y="3157444"/>
              <a:ext cx="87086" cy="8708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E4AB79-CAFE-7C40-821B-1D04E02F6ECB}"/>
              </a:ext>
            </a:extLst>
          </p:cNvPr>
          <p:cNvCxnSpPr>
            <a:stCxn id="16" idx="7"/>
            <a:endCxn id="10" idx="2"/>
          </p:cNvCxnSpPr>
          <p:nvPr/>
        </p:nvCxnSpPr>
        <p:spPr>
          <a:xfrm flipV="1">
            <a:off x="5308870" y="954684"/>
            <a:ext cx="578811" cy="70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6E39752-DE88-7B43-B6C3-F41D41D18EA6}"/>
              </a:ext>
            </a:extLst>
          </p:cNvPr>
          <p:cNvSpPr/>
          <p:nvPr/>
        </p:nvSpPr>
        <p:spPr>
          <a:xfrm>
            <a:off x="5887681" y="2678980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6AE49A-5B5A-9D41-8FC1-FB72CA7FBF55}"/>
              </a:ext>
            </a:extLst>
          </p:cNvPr>
          <p:cNvCxnSpPr>
            <a:stCxn id="17" idx="6"/>
            <a:endCxn id="10" idx="2"/>
          </p:cNvCxnSpPr>
          <p:nvPr/>
        </p:nvCxnSpPr>
        <p:spPr>
          <a:xfrm flipV="1">
            <a:off x="5321623" y="954684"/>
            <a:ext cx="566058" cy="116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E144A7-6F49-0D47-BC54-E3661DA134DF}"/>
                  </a:ext>
                </a:extLst>
              </p:cNvPr>
              <p:cNvSpPr txBox="1"/>
              <p:nvPr/>
            </p:nvSpPr>
            <p:spPr>
              <a:xfrm>
                <a:off x="4744680" y="1546979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2E144A7-6F49-0D47-BC54-E3661DA13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680" y="1546979"/>
                <a:ext cx="46076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386418-04A3-B341-9B68-F29164748B1C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 flipV="1">
            <a:off x="5321623" y="1627840"/>
            <a:ext cx="578811" cy="6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5CFEA0-EA4B-6947-85E8-6D950B54C45B}"/>
              </a:ext>
            </a:extLst>
          </p:cNvPr>
          <p:cNvCxnSpPr>
            <a:stCxn id="17" idx="6"/>
            <a:endCxn id="13" idx="2"/>
          </p:cNvCxnSpPr>
          <p:nvPr/>
        </p:nvCxnSpPr>
        <p:spPr>
          <a:xfrm flipV="1">
            <a:off x="5321623" y="1627840"/>
            <a:ext cx="578811" cy="488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03E358-3118-904F-B2BF-C4CCE23432AC}"/>
              </a:ext>
            </a:extLst>
          </p:cNvPr>
          <p:cNvCxnSpPr>
            <a:stCxn id="16" idx="6"/>
            <a:endCxn id="14" idx="2"/>
          </p:cNvCxnSpPr>
          <p:nvPr/>
        </p:nvCxnSpPr>
        <p:spPr>
          <a:xfrm>
            <a:off x="5321623" y="1693154"/>
            <a:ext cx="566058" cy="60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EDD7AE-2C36-5846-A29A-1D9F04031709}"/>
              </a:ext>
            </a:extLst>
          </p:cNvPr>
          <p:cNvCxnSpPr>
            <a:stCxn id="16" idx="6"/>
            <a:endCxn id="20" idx="2"/>
          </p:cNvCxnSpPr>
          <p:nvPr/>
        </p:nvCxnSpPr>
        <p:spPr>
          <a:xfrm>
            <a:off x="5321623" y="1693154"/>
            <a:ext cx="566058" cy="127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3D0A27A-EDED-A347-A9D9-1A855054B31A}"/>
              </a:ext>
            </a:extLst>
          </p:cNvPr>
          <p:cNvCxnSpPr>
            <a:stCxn id="17" idx="6"/>
            <a:endCxn id="14" idx="2"/>
          </p:cNvCxnSpPr>
          <p:nvPr/>
        </p:nvCxnSpPr>
        <p:spPr>
          <a:xfrm>
            <a:off x="5321623" y="2115911"/>
            <a:ext cx="566058" cy="183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AF6995-BBDD-114A-BE61-F88A2FC94C16}"/>
              </a:ext>
            </a:extLst>
          </p:cNvPr>
          <p:cNvCxnSpPr>
            <a:stCxn id="17" idx="6"/>
            <a:endCxn id="20" idx="2"/>
          </p:cNvCxnSpPr>
          <p:nvPr/>
        </p:nvCxnSpPr>
        <p:spPr>
          <a:xfrm>
            <a:off x="5321623" y="2115911"/>
            <a:ext cx="566058" cy="8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719BD6-C4E9-3C48-BFC1-F767499EBAB6}"/>
                  </a:ext>
                </a:extLst>
              </p:cNvPr>
              <p:cNvSpPr txBox="1"/>
              <p:nvPr/>
            </p:nvSpPr>
            <p:spPr>
              <a:xfrm>
                <a:off x="4756390" y="1960971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4719BD6-C4E9-3C48-BFC1-F767499EB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90" y="1960971"/>
                <a:ext cx="4660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66EEA715-A42A-6E44-8C16-478FCD073E7A}"/>
              </a:ext>
            </a:extLst>
          </p:cNvPr>
          <p:cNvSpPr/>
          <p:nvPr/>
        </p:nvSpPr>
        <p:spPr>
          <a:xfrm>
            <a:off x="7063375" y="672596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64C01C-2DD3-404D-9B76-BBF6805D4639}"/>
              </a:ext>
            </a:extLst>
          </p:cNvPr>
          <p:cNvSpPr/>
          <p:nvPr/>
        </p:nvSpPr>
        <p:spPr>
          <a:xfrm>
            <a:off x="7076128" y="134575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3A27D3D-0943-084B-BC44-2D07A714B07C}"/>
              </a:ext>
            </a:extLst>
          </p:cNvPr>
          <p:cNvSpPr/>
          <p:nvPr/>
        </p:nvSpPr>
        <p:spPr>
          <a:xfrm>
            <a:off x="7063375" y="2016981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96F1617-1843-E343-863F-EC848CEBAAE3}"/>
              </a:ext>
            </a:extLst>
          </p:cNvPr>
          <p:cNvSpPr/>
          <p:nvPr/>
        </p:nvSpPr>
        <p:spPr>
          <a:xfrm>
            <a:off x="7063375" y="2685364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6C2DABB-A12E-AC49-BCDF-206455FCF156}"/>
              </a:ext>
            </a:extLst>
          </p:cNvPr>
          <p:cNvCxnSpPr>
            <a:stCxn id="10" idx="6"/>
            <a:endCxn id="45" idx="2"/>
          </p:cNvCxnSpPr>
          <p:nvPr/>
        </p:nvCxnSpPr>
        <p:spPr>
          <a:xfrm>
            <a:off x="6464624" y="954684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69C3FD0-1892-D745-AD22-34B595E14868}"/>
              </a:ext>
            </a:extLst>
          </p:cNvPr>
          <p:cNvCxnSpPr>
            <a:stCxn id="10" idx="6"/>
            <a:endCxn id="46" idx="2"/>
          </p:cNvCxnSpPr>
          <p:nvPr/>
        </p:nvCxnSpPr>
        <p:spPr>
          <a:xfrm>
            <a:off x="6464624" y="954684"/>
            <a:ext cx="611504" cy="67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FFC86D-FACF-104F-8179-0941E7D5D69C}"/>
              </a:ext>
            </a:extLst>
          </p:cNvPr>
          <p:cNvCxnSpPr>
            <a:stCxn id="10" idx="6"/>
            <a:endCxn id="47" idx="2"/>
          </p:cNvCxnSpPr>
          <p:nvPr/>
        </p:nvCxnSpPr>
        <p:spPr>
          <a:xfrm>
            <a:off x="6464624" y="954684"/>
            <a:ext cx="598751" cy="135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F3805A-F118-A049-B027-4997DDE540D9}"/>
              </a:ext>
            </a:extLst>
          </p:cNvPr>
          <p:cNvCxnSpPr>
            <a:stCxn id="10" idx="6"/>
            <a:endCxn id="48" idx="2"/>
          </p:cNvCxnSpPr>
          <p:nvPr/>
        </p:nvCxnSpPr>
        <p:spPr>
          <a:xfrm>
            <a:off x="6464624" y="954684"/>
            <a:ext cx="598751" cy="201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F089D8-3854-6E4E-94FD-8DF32E274B98}"/>
              </a:ext>
            </a:extLst>
          </p:cNvPr>
          <p:cNvCxnSpPr>
            <a:stCxn id="13" idx="6"/>
            <a:endCxn id="45" idx="2"/>
          </p:cNvCxnSpPr>
          <p:nvPr/>
        </p:nvCxnSpPr>
        <p:spPr>
          <a:xfrm flipV="1">
            <a:off x="6477377" y="961068"/>
            <a:ext cx="585998" cy="66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B3DB42-AC66-BB4A-B61A-1E029D020CFC}"/>
              </a:ext>
            </a:extLst>
          </p:cNvPr>
          <p:cNvCxnSpPr>
            <a:stCxn id="13" idx="6"/>
            <a:endCxn id="46" idx="2"/>
          </p:cNvCxnSpPr>
          <p:nvPr/>
        </p:nvCxnSpPr>
        <p:spPr>
          <a:xfrm>
            <a:off x="6477377" y="1627840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C7A3059-B831-764F-84E4-5F52AFDB2D49}"/>
              </a:ext>
            </a:extLst>
          </p:cNvPr>
          <p:cNvCxnSpPr>
            <a:stCxn id="13" idx="6"/>
            <a:endCxn id="47" idx="2"/>
          </p:cNvCxnSpPr>
          <p:nvPr/>
        </p:nvCxnSpPr>
        <p:spPr>
          <a:xfrm>
            <a:off x="6477377" y="1627840"/>
            <a:ext cx="585998" cy="677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35C26E-A646-844C-94F0-C7D428528956}"/>
              </a:ext>
            </a:extLst>
          </p:cNvPr>
          <p:cNvCxnSpPr>
            <a:stCxn id="13" idx="6"/>
            <a:endCxn id="48" idx="2"/>
          </p:cNvCxnSpPr>
          <p:nvPr/>
        </p:nvCxnSpPr>
        <p:spPr>
          <a:xfrm>
            <a:off x="6477377" y="1627840"/>
            <a:ext cx="585998" cy="134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058805-24F8-E84A-B63F-0CDBCE344C30}"/>
              </a:ext>
            </a:extLst>
          </p:cNvPr>
          <p:cNvCxnSpPr>
            <a:stCxn id="14" idx="6"/>
            <a:endCxn id="45" idx="2"/>
          </p:cNvCxnSpPr>
          <p:nvPr/>
        </p:nvCxnSpPr>
        <p:spPr>
          <a:xfrm flipV="1">
            <a:off x="6464624" y="961068"/>
            <a:ext cx="598751" cy="133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5" name="Straight Arrow Connector 6144">
            <a:extLst>
              <a:ext uri="{FF2B5EF4-FFF2-40B4-BE49-F238E27FC236}">
                <a16:creationId xmlns:a16="http://schemas.microsoft.com/office/drawing/2014/main" id="{61FADE5A-6E7D-0147-9B8C-D16C7ED2D9FF}"/>
              </a:ext>
            </a:extLst>
          </p:cNvPr>
          <p:cNvCxnSpPr>
            <a:stCxn id="14" idx="6"/>
            <a:endCxn id="46" idx="2"/>
          </p:cNvCxnSpPr>
          <p:nvPr/>
        </p:nvCxnSpPr>
        <p:spPr>
          <a:xfrm flipV="1">
            <a:off x="6464624" y="1634224"/>
            <a:ext cx="611504" cy="664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48" name="Straight Arrow Connector 6147">
            <a:extLst>
              <a:ext uri="{FF2B5EF4-FFF2-40B4-BE49-F238E27FC236}">
                <a16:creationId xmlns:a16="http://schemas.microsoft.com/office/drawing/2014/main" id="{3E08AFA6-F106-3D4F-A4D3-ECE770AF630D}"/>
              </a:ext>
            </a:extLst>
          </p:cNvPr>
          <p:cNvCxnSpPr>
            <a:stCxn id="14" idx="6"/>
            <a:endCxn id="47" idx="2"/>
          </p:cNvCxnSpPr>
          <p:nvPr/>
        </p:nvCxnSpPr>
        <p:spPr>
          <a:xfrm>
            <a:off x="6464624" y="2299069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0" name="Straight Arrow Connector 6149">
            <a:extLst>
              <a:ext uri="{FF2B5EF4-FFF2-40B4-BE49-F238E27FC236}">
                <a16:creationId xmlns:a16="http://schemas.microsoft.com/office/drawing/2014/main" id="{5157E13C-94FD-E54E-80A3-AC701A96EC1B}"/>
              </a:ext>
            </a:extLst>
          </p:cNvPr>
          <p:cNvCxnSpPr>
            <a:stCxn id="14" idx="6"/>
            <a:endCxn id="48" idx="2"/>
          </p:cNvCxnSpPr>
          <p:nvPr/>
        </p:nvCxnSpPr>
        <p:spPr>
          <a:xfrm>
            <a:off x="6464624" y="2299069"/>
            <a:ext cx="598751" cy="67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2" name="Straight Arrow Connector 6151">
            <a:extLst>
              <a:ext uri="{FF2B5EF4-FFF2-40B4-BE49-F238E27FC236}">
                <a16:creationId xmlns:a16="http://schemas.microsoft.com/office/drawing/2014/main" id="{305257FE-9635-FD4C-BC30-91C5283D901A}"/>
              </a:ext>
            </a:extLst>
          </p:cNvPr>
          <p:cNvCxnSpPr>
            <a:stCxn id="20" idx="6"/>
            <a:endCxn id="45" idx="2"/>
          </p:cNvCxnSpPr>
          <p:nvPr/>
        </p:nvCxnSpPr>
        <p:spPr>
          <a:xfrm flipV="1">
            <a:off x="6464624" y="961068"/>
            <a:ext cx="598751" cy="200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2D7F29F6-EF16-3445-95A2-5E3404D43DC7}"/>
              </a:ext>
            </a:extLst>
          </p:cNvPr>
          <p:cNvCxnSpPr>
            <a:stCxn id="20" idx="6"/>
            <a:endCxn id="46" idx="2"/>
          </p:cNvCxnSpPr>
          <p:nvPr/>
        </p:nvCxnSpPr>
        <p:spPr>
          <a:xfrm flipV="1">
            <a:off x="6464624" y="1634224"/>
            <a:ext cx="611504" cy="133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6" name="Straight Arrow Connector 6155">
            <a:extLst>
              <a:ext uri="{FF2B5EF4-FFF2-40B4-BE49-F238E27FC236}">
                <a16:creationId xmlns:a16="http://schemas.microsoft.com/office/drawing/2014/main" id="{576B56B0-E7A8-AD4E-97E5-BE61ACF856E8}"/>
              </a:ext>
            </a:extLst>
          </p:cNvPr>
          <p:cNvCxnSpPr>
            <a:stCxn id="20" idx="6"/>
            <a:endCxn id="47" idx="2"/>
          </p:cNvCxnSpPr>
          <p:nvPr/>
        </p:nvCxnSpPr>
        <p:spPr>
          <a:xfrm flipV="1">
            <a:off x="6464624" y="2305453"/>
            <a:ext cx="598751" cy="661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58" name="Straight Arrow Connector 6157">
            <a:extLst>
              <a:ext uri="{FF2B5EF4-FFF2-40B4-BE49-F238E27FC236}">
                <a16:creationId xmlns:a16="http://schemas.microsoft.com/office/drawing/2014/main" id="{E0333D4D-77AD-6C41-AF3A-F13C84DE8C24}"/>
              </a:ext>
            </a:extLst>
          </p:cNvPr>
          <p:cNvCxnSpPr>
            <a:stCxn id="20" idx="6"/>
            <a:endCxn id="48" idx="2"/>
          </p:cNvCxnSpPr>
          <p:nvPr/>
        </p:nvCxnSpPr>
        <p:spPr>
          <a:xfrm>
            <a:off x="6464624" y="2967452"/>
            <a:ext cx="598751" cy="6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D74D62EC-DC9B-4243-AC21-880BA07712E5}"/>
              </a:ext>
            </a:extLst>
          </p:cNvPr>
          <p:cNvSpPr/>
          <p:nvPr/>
        </p:nvSpPr>
        <p:spPr>
          <a:xfrm>
            <a:off x="8223526" y="672596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185043-F5FE-4643-90F7-F2B726B1432B}"/>
              </a:ext>
            </a:extLst>
          </p:cNvPr>
          <p:cNvSpPr/>
          <p:nvPr/>
        </p:nvSpPr>
        <p:spPr>
          <a:xfrm>
            <a:off x="8236279" y="1345752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A73952B-17B2-0541-A3C1-0311B0AF0D1C}"/>
              </a:ext>
            </a:extLst>
          </p:cNvPr>
          <p:cNvSpPr/>
          <p:nvPr/>
        </p:nvSpPr>
        <p:spPr>
          <a:xfrm>
            <a:off x="8223526" y="2016981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C02532A-B379-1A49-A52B-E7D421D77D05}"/>
              </a:ext>
            </a:extLst>
          </p:cNvPr>
          <p:cNvSpPr/>
          <p:nvPr/>
        </p:nvSpPr>
        <p:spPr>
          <a:xfrm>
            <a:off x="8223526" y="2685364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61" name="Straight Arrow Connector 6160">
            <a:extLst>
              <a:ext uri="{FF2B5EF4-FFF2-40B4-BE49-F238E27FC236}">
                <a16:creationId xmlns:a16="http://schemas.microsoft.com/office/drawing/2014/main" id="{A84B5A6B-601C-5346-93C3-50DD1C68B64C}"/>
              </a:ext>
            </a:extLst>
          </p:cNvPr>
          <p:cNvCxnSpPr>
            <a:stCxn id="45" idx="6"/>
            <a:endCxn id="80" idx="2"/>
          </p:cNvCxnSpPr>
          <p:nvPr/>
        </p:nvCxnSpPr>
        <p:spPr>
          <a:xfrm>
            <a:off x="7640318" y="961068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3" name="Straight Arrow Connector 6162">
            <a:extLst>
              <a:ext uri="{FF2B5EF4-FFF2-40B4-BE49-F238E27FC236}">
                <a16:creationId xmlns:a16="http://schemas.microsoft.com/office/drawing/2014/main" id="{E1EA6EB3-8A3E-6142-ABD8-10116E8335DA}"/>
              </a:ext>
            </a:extLst>
          </p:cNvPr>
          <p:cNvCxnSpPr>
            <a:stCxn id="45" idx="6"/>
            <a:endCxn id="81" idx="2"/>
          </p:cNvCxnSpPr>
          <p:nvPr/>
        </p:nvCxnSpPr>
        <p:spPr>
          <a:xfrm>
            <a:off x="7640318" y="961068"/>
            <a:ext cx="595961" cy="67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5" name="Straight Arrow Connector 6164">
            <a:extLst>
              <a:ext uri="{FF2B5EF4-FFF2-40B4-BE49-F238E27FC236}">
                <a16:creationId xmlns:a16="http://schemas.microsoft.com/office/drawing/2014/main" id="{1A3FB689-6105-0040-A65B-D31B073F1F81}"/>
              </a:ext>
            </a:extLst>
          </p:cNvPr>
          <p:cNvCxnSpPr>
            <a:stCxn id="45" idx="6"/>
            <a:endCxn id="82" idx="2"/>
          </p:cNvCxnSpPr>
          <p:nvPr/>
        </p:nvCxnSpPr>
        <p:spPr>
          <a:xfrm>
            <a:off x="7640318" y="961068"/>
            <a:ext cx="583208" cy="134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7" name="Straight Arrow Connector 6166">
            <a:extLst>
              <a:ext uri="{FF2B5EF4-FFF2-40B4-BE49-F238E27FC236}">
                <a16:creationId xmlns:a16="http://schemas.microsoft.com/office/drawing/2014/main" id="{644BD366-9AD5-594B-9119-4176975E00CB}"/>
              </a:ext>
            </a:extLst>
          </p:cNvPr>
          <p:cNvCxnSpPr>
            <a:stCxn id="45" idx="6"/>
            <a:endCxn id="83" idx="2"/>
          </p:cNvCxnSpPr>
          <p:nvPr/>
        </p:nvCxnSpPr>
        <p:spPr>
          <a:xfrm>
            <a:off x="7640318" y="961068"/>
            <a:ext cx="583208" cy="201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69" name="Straight Arrow Connector 6168">
            <a:extLst>
              <a:ext uri="{FF2B5EF4-FFF2-40B4-BE49-F238E27FC236}">
                <a16:creationId xmlns:a16="http://schemas.microsoft.com/office/drawing/2014/main" id="{01BDF8E8-0419-264C-86F0-E831BA1625E2}"/>
              </a:ext>
            </a:extLst>
          </p:cNvPr>
          <p:cNvCxnSpPr>
            <a:stCxn id="46" idx="6"/>
            <a:endCxn id="80" idx="2"/>
          </p:cNvCxnSpPr>
          <p:nvPr/>
        </p:nvCxnSpPr>
        <p:spPr>
          <a:xfrm flipV="1">
            <a:off x="7653071" y="961068"/>
            <a:ext cx="570455" cy="67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1" name="Straight Arrow Connector 6170">
            <a:extLst>
              <a:ext uri="{FF2B5EF4-FFF2-40B4-BE49-F238E27FC236}">
                <a16:creationId xmlns:a16="http://schemas.microsoft.com/office/drawing/2014/main" id="{91F11117-4D5C-3145-9F7F-C86D0B74D841}"/>
              </a:ext>
            </a:extLst>
          </p:cNvPr>
          <p:cNvCxnSpPr>
            <a:stCxn id="46" idx="6"/>
            <a:endCxn id="81" idx="2"/>
          </p:cNvCxnSpPr>
          <p:nvPr/>
        </p:nvCxnSpPr>
        <p:spPr>
          <a:xfrm>
            <a:off x="7653071" y="1634224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3" name="Straight Arrow Connector 6172">
            <a:extLst>
              <a:ext uri="{FF2B5EF4-FFF2-40B4-BE49-F238E27FC236}">
                <a16:creationId xmlns:a16="http://schemas.microsoft.com/office/drawing/2014/main" id="{906BCC3C-F5A5-8A4A-AB09-9F99128B60CC}"/>
              </a:ext>
            </a:extLst>
          </p:cNvPr>
          <p:cNvCxnSpPr>
            <a:stCxn id="46" idx="6"/>
            <a:endCxn id="82" idx="2"/>
          </p:cNvCxnSpPr>
          <p:nvPr/>
        </p:nvCxnSpPr>
        <p:spPr>
          <a:xfrm>
            <a:off x="7653071" y="1634224"/>
            <a:ext cx="570455" cy="67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5" name="Straight Arrow Connector 6174">
            <a:extLst>
              <a:ext uri="{FF2B5EF4-FFF2-40B4-BE49-F238E27FC236}">
                <a16:creationId xmlns:a16="http://schemas.microsoft.com/office/drawing/2014/main" id="{75C3112D-5AB9-7B41-A012-05924A0C9230}"/>
              </a:ext>
            </a:extLst>
          </p:cNvPr>
          <p:cNvCxnSpPr>
            <a:stCxn id="46" idx="6"/>
            <a:endCxn id="83" idx="2"/>
          </p:cNvCxnSpPr>
          <p:nvPr/>
        </p:nvCxnSpPr>
        <p:spPr>
          <a:xfrm>
            <a:off x="7653071" y="1634224"/>
            <a:ext cx="570455" cy="133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7" name="Straight Arrow Connector 6176">
            <a:extLst>
              <a:ext uri="{FF2B5EF4-FFF2-40B4-BE49-F238E27FC236}">
                <a16:creationId xmlns:a16="http://schemas.microsoft.com/office/drawing/2014/main" id="{4D915BC0-C8B1-684D-8D84-E433C08749ED}"/>
              </a:ext>
            </a:extLst>
          </p:cNvPr>
          <p:cNvCxnSpPr>
            <a:stCxn id="47" idx="6"/>
            <a:endCxn id="80" idx="2"/>
          </p:cNvCxnSpPr>
          <p:nvPr/>
        </p:nvCxnSpPr>
        <p:spPr>
          <a:xfrm flipV="1">
            <a:off x="7640318" y="961068"/>
            <a:ext cx="583208" cy="1344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79" name="Straight Arrow Connector 6178">
            <a:extLst>
              <a:ext uri="{FF2B5EF4-FFF2-40B4-BE49-F238E27FC236}">
                <a16:creationId xmlns:a16="http://schemas.microsoft.com/office/drawing/2014/main" id="{9C8FE46F-0F64-744E-A16C-76E6ED011D8B}"/>
              </a:ext>
            </a:extLst>
          </p:cNvPr>
          <p:cNvCxnSpPr>
            <a:stCxn id="47" idx="6"/>
            <a:endCxn id="81" idx="2"/>
          </p:cNvCxnSpPr>
          <p:nvPr/>
        </p:nvCxnSpPr>
        <p:spPr>
          <a:xfrm flipV="1">
            <a:off x="7640318" y="1634224"/>
            <a:ext cx="595961" cy="67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1" name="Straight Arrow Connector 6180">
            <a:extLst>
              <a:ext uri="{FF2B5EF4-FFF2-40B4-BE49-F238E27FC236}">
                <a16:creationId xmlns:a16="http://schemas.microsoft.com/office/drawing/2014/main" id="{A437E3CB-C631-7F44-8A94-34F798BE7872}"/>
              </a:ext>
            </a:extLst>
          </p:cNvPr>
          <p:cNvCxnSpPr>
            <a:stCxn id="47" idx="6"/>
            <a:endCxn id="82" idx="2"/>
          </p:cNvCxnSpPr>
          <p:nvPr/>
        </p:nvCxnSpPr>
        <p:spPr>
          <a:xfrm>
            <a:off x="7640318" y="2305453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3" name="Straight Arrow Connector 6182">
            <a:extLst>
              <a:ext uri="{FF2B5EF4-FFF2-40B4-BE49-F238E27FC236}">
                <a16:creationId xmlns:a16="http://schemas.microsoft.com/office/drawing/2014/main" id="{AC4AD47F-14A3-544B-9401-F5211AA4F5FB}"/>
              </a:ext>
            </a:extLst>
          </p:cNvPr>
          <p:cNvCxnSpPr>
            <a:stCxn id="47" idx="6"/>
            <a:endCxn id="83" idx="2"/>
          </p:cNvCxnSpPr>
          <p:nvPr/>
        </p:nvCxnSpPr>
        <p:spPr>
          <a:xfrm>
            <a:off x="7640318" y="2305453"/>
            <a:ext cx="583208" cy="66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5" name="Straight Arrow Connector 6184">
            <a:extLst>
              <a:ext uri="{FF2B5EF4-FFF2-40B4-BE49-F238E27FC236}">
                <a16:creationId xmlns:a16="http://schemas.microsoft.com/office/drawing/2014/main" id="{E75AB54A-2AA1-1B41-998A-DA79AA4283E1}"/>
              </a:ext>
            </a:extLst>
          </p:cNvPr>
          <p:cNvCxnSpPr>
            <a:stCxn id="48" idx="6"/>
            <a:endCxn id="80" idx="2"/>
          </p:cNvCxnSpPr>
          <p:nvPr/>
        </p:nvCxnSpPr>
        <p:spPr>
          <a:xfrm flipV="1">
            <a:off x="7640318" y="961068"/>
            <a:ext cx="583208" cy="201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7" name="Straight Arrow Connector 6186">
            <a:extLst>
              <a:ext uri="{FF2B5EF4-FFF2-40B4-BE49-F238E27FC236}">
                <a16:creationId xmlns:a16="http://schemas.microsoft.com/office/drawing/2014/main" id="{CA4D5ADA-BB82-5D4F-B493-47661FC99977}"/>
              </a:ext>
            </a:extLst>
          </p:cNvPr>
          <p:cNvCxnSpPr>
            <a:stCxn id="48" idx="6"/>
            <a:endCxn id="81" idx="2"/>
          </p:cNvCxnSpPr>
          <p:nvPr/>
        </p:nvCxnSpPr>
        <p:spPr>
          <a:xfrm flipV="1">
            <a:off x="7640318" y="1634224"/>
            <a:ext cx="595961" cy="1339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89" name="Straight Arrow Connector 6188">
            <a:extLst>
              <a:ext uri="{FF2B5EF4-FFF2-40B4-BE49-F238E27FC236}">
                <a16:creationId xmlns:a16="http://schemas.microsoft.com/office/drawing/2014/main" id="{35CF2838-C6E9-F54C-8127-58A49C5B6118}"/>
              </a:ext>
            </a:extLst>
          </p:cNvPr>
          <p:cNvCxnSpPr>
            <a:stCxn id="48" idx="6"/>
            <a:endCxn id="82" idx="2"/>
          </p:cNvCxnSpPr>
          <p:nvPr/>
        </p:nvCxnSpPr>
        <p:spPr>
          <a:xfrm flipV="1">
            <a:off x="7640318" y="2305453"/>
            <a:ext cx="583208" cy="66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1" name="Straight Arrow Connector 6190">
            <a:extLst>
              <a:ext uri="{FF2B5EF4-FFF2-40B4-BE49-F238E27FC236}">
                <a16:creationId xmlns:a16="http://schemas.microsoft.com/office/drawing/2014/main" id="{F02027B6-EFD2-4F41-B4D3-41B419EE95DB}"/>
              </a:ext>
            </a:extLst>
          </p:cNvPr>
          <p:cNvCxnSpPr>
            <a:stCxn id="48" idx="6"/>
            <a:endCxn id="83" idx="2"/>
          </p:cNvCxnSpPr>
          <p:nvPr/>
        </p:nvCxnSpPr>
        <p:spPr>
          <a:xfrm>
            <a:off x="7640318" y="2973836"/>
            <a:ext cx="583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EA8744BF-078A-F549-BDC8-D385B3FBADB6}"/>
              </a:ext>
            </a:extLst>
          </p:cNvPr>
          <p:cNvSpPr/>
          <p:nvPr/>
        </p:nvSpPr>
        <p:spPr>
          <a:xfrm>
            <a:off x="9370924" y="1733678"/>
            <a:ext cx="576943" cy="576943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93" name="Straight Arrow Connector 6192">
            <a:extLst>
              <a:ext uri="{FF2B5EF4-FFF2-40B4-BE49-F238E27FC236}">
                <a16:creationId xmlns:a16="http://schemas.microsoft.com/office/drawing/2014/main" id="{C179630D-3E14-9E4F-A40F-A6578A4D243B}"/>
              </a:ext>
            </a:extLst>
          </p:cNvPr>
          <p:cNvCxnSpPr>
            <a:stCxn id="80" idx="6"/>
            <a:endCxn id="116" idx="2"/>
          </p:cNvCxnSpPr>
          <p:nvPr/>
        </p:nvCxnSpPr>
        <p:spPr>
          <a:xfrm>
            <a:off x="8800469" y="961068"/>
            <a:ext cx="570455" cy="106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5" name="Straight Arrow Connector 6194">
            <a:extLst>
              <a:ext uri="{FF2B5EF4-FFF2-40B4-BE49-F238E27FC236}">
                <a16:creationId xmlns:a16="http://schemas.microsoft.com/office/drawing/2014/main" id="{D96BEAB1-E2D2-274B-B4F9-88F15491C7DC}"/>
              </a:ext>
            </a:extLst>
          </p:cNvPr>
          <p:cNvCxnSpPr>
            <a:stCxn id="81" idx="6"/>
            <a:endCxn id="116" idx="2"/>
          </p:cNvCxnSpPr>
          <p:nvPr/>
        </p:nvCxnSpPr>
        <p:spPr>
          <a:xfrm>
            <a:off x="8813222" y="1634224"/>
            <a:ext cx="557702" cy="387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7" name="Straight Arrow Connector 6196">
            <a:extLst>
              <a:ext uri="{FF2B5EF4-FFF2-40B4-BE49-F238E27FC236}">
                <a16:creationId xmlns:a16="http://schemas.microsoft.com/office/drawing/2014/main" id="{8B38515D-B7A8-CD4B-BC46-A7FC0261199F}"/>
              </a:ext>
            </a:extLst>
          </p:cNvPr>
          <p:cNvCxnSpPr>
            <a:stCxn id="82" idx="6"/>
            <a:endCxn id="116" idx="2"/>
          </p:cNvCxnSpPr>
          <p:nvPr/>
        </p:nvCxnSpPr>
        <p:spPr>
          <a:xfrm flipV="1">
            <a:off x="8800469" y="2022150"/>
            <a:ext cx="570455" cy="28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99" name="Straight Arrow Connector 6198">
            <a:extLst>
              <a:ext uri="{FF2B5EF4-FFF2-40B4-BE49-F238E27FC236}">
                <a16:creationId xmlns:a16="http://schemas.microsoft.com/office/drawing/2014/main" id="{46877D48-C0AE-0F4A-9E09-E6D922A2C9E3}"/>
              </a:ext>
            </a:extLst>
          </p:cNvPr>
          <p:cNvCxnSpPr>
            <a:stCxn id="83" idx="6"/>
            <a:endCxn id="116" idx="2"/>
          </p:cNvCxnSpPr>
          <p:nvPr/>
        </p:nvCxnSpPr>
        <p:spPr>
          <a:xfrm flipV="1">
            <a:off x="8800469" y="2022150"/>
            <a:ext cx="570455" cy="95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B918B119-7867-5C45-8C86-97BCA0FD1A83}"/>
                  </a:ext>
                </a:extLst>
              </p:cNvPr>
              <p:cNvSpPr txBox="1"/>
              <p:nvPr/>
            </p:nvSpPr>
            <p:spPr>
              <a:xfrm>
                <a:off x="10396807" y="1882455"/>
                <a:ext cx="956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200" name="TextBox 6199">
                <a:extLst>
                  <a:ext uri="{FF2B5EF4-FFF2-40B4-BE49-F238E27FC236}">
                    <a16:creationId xmlns:a16="http://schemas.microsoft.com/office/drawing/2014/main" id="{B918B119-7867-5C45-8C86-97BCA0FD1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807" y="1882455"/>
                <a:ext cx="956993" cy="276999"/>
              </a:xfrm>
              <a:prstGeom prst="rect">
                <a:avLst/>
              </a:prstGeom>
              <a:blipFill>
                <a:blip r:embed="rId4"/>
                <a:stretch>
                  <a:fillRect l="-5195" t="-4545" r="-7792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02" name="Straight Arrow Connector 6201">
            <a:extLst>
              <a:ext uri="{FF2B5EF4-FFF2-40B4-BE49-F238E27FC236}">
                <a16:creationId xmlns:a16="http://schemas.microsoft.com/office/drawing/2014/main" id="{D12C2AB7-0CE1-1941-9C60-02AB88C5D7A0}"/>
              </a:ext>
            </a:extLst>
          </p:cNvPr>
          <p:cNvCxnSpPr>
            <a:stCxn id="116" idx="6"/>
            <a:endCxn id="6200" idx="1"/>
          </p:cNvCxnSpPr>
          <p:nvPr/>
        </p:nvCxnSpPr>
        <p:spPr>
          <a:xfrm flipV="1">
            <a:off x="9947867" y="2020955"/>
            <a:ext cx="448940" cy="11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56BE7EB-7E6D-7A48-AEFA-5BE83BA0F770}"/>
              </a:ext>
            </a:extLst>
          </p:cNvPr>
          <p:cNvSpPr txBox="1"/>
          <p:nvPr/>
        </p:nvSpPr>
        <p:spPr>
          <a:xfrm>
            <a:off x="1244212" y="3538011"/>
            <a:ext cx="7490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a multi-layer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networks if h&gt;2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each node of layer L-1 is connected to every node in layer L. These layers are known as fully connected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other types of layers as well: convolutional layers, recurrent layers, transformer layers,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Here, the 2-dimensional data is mapped into 4-dimensional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Theoretically, one hidden layer (given enough width) can fit any equation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01D9798-3B46-494B-ACF7-898AE9401C3D}"/>
              </a:ext>
            </a:extLst>
          </p:cNvPr>
          <p:cNvSpPr txBox="1"/>
          <p:nvPr/>
        </p:nvSpPr>
        <p:spPr>
          <a:xfrm>
            <a:off x="8882525" y="4023447"/>
            <a:ext cx="257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Now let’s see MLPs in action! </a:t>
            </a:r>
          </a:p>
        </p:txBody>
      </p:sp>
    </p:spTree>
    <p:extLst>
      <p:ext uri="{BB962C8B-B14F-4D97-AF65-F5344CB8AC3E}">
        <p14:creationId xmlns:p14="http://schemas.microsoft.com/office/powerpoint/2010/main" val="244770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  <p:bldP spid="1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79AB51D-4CDB-8149-A374-1C807D3EC12D}"/>
              </a:ext>
            </a:extLst>
          </p:cNvPr>
          <p:cNvSpPr txBox="1"/>
          <p:nvPr/>
        </p:nvSpPr>
        <p:spPr>
          <a:xfrm>
            <a:off x="1497490" y="964657"/>
            <a:ext cx="3264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Traditional Programming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7C87A2-F545-DC41-AC2A-C9A9C9AA3EA3}"/>
              </a:ext>
            </a:extLst>
          </p:cNvPr>
          <p:cNvSpPr txBox="1"/>
          <p:nvPr/>
        </p:nvSpPr>
        <p:spPr>
          <a:xfrm>
            <a:off x="7285640" y="989035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Machine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D968F1-45A7-5F49-8E80-32CA79FA03A1}"/>
              </a:ext>
            </a:extLst>
          </p:cNvPr>
          <p:cNvGrpSpPr/>
          <p:nvPr/>
        </p:nvGrpSpPr>
        <p:grpSpPr>
          <a:xfrm>
            <a:off x="1236856" y="1808643"/>
            <a:ext cx="3785559" cy="1105475"/>
            <a:chOff x="1382787" y="1705126"/>
            <a:chExt cx="3785559" cy="110547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2820F54-DDCA-0949-A9A8-E0E1BCB2724B}"/>
                </a:ext>
              </a:extLst>
            </p:cNvPr>
            <p:cNvSpPr/>
            <p:nvPr/>
          </p:nvSpPr>
          <p:spPr>
            <a:xfrm>
              <a:off x="2869406" y="2014547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Computer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5748AF9-D697-1240-8E27-39862A35B435}"/>
                </a:ext>
              </a:extLst>
            </p:cNvPr>
            <p:cNvSpPr/>
            <p:nvPr/>
          </p:nvSpPr>
          <p:spPr>
            <a:xfrm>
              <a:off x="1382787" y="170512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49CC32E-5DB6-B140-87F0-0AE6D808B07C}"/>
                </a:ext>
              </a:extLst>
            </p:cNvPr>
            <p:cNvSpPr/>
            <p:nvPr/>
          </p:nvSpPr>
          <p:spPr>
            <a:xfrm>
              <a:off x="4187810" y="201454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8123EBE-025B-4542-BB6F-4DA59A1B22AD}"/>
                </a:ext>
              </a:extLst>
            </p:cNvPr>
            <p:cNvCxnSpPr>
              <a:stCxn id="16" idx="3"/>
              <a:endCxn id="18" idx="1"/>
            </p:cNvCxnSpPr>
            <p:nvPr/>
          </p:nvCxnSpPr>
          <p:spPr>
            <a:xfrm flipV="1">
              <a:off x="3849942" y="2256895"/>
              <a:ext cx="3378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D25657A-2F34-3946-AE94-8681D6B3976A}"/>
                </a:ext>
              </a:extLst>
            </p:cNvPr>
            <p:cNvSpPr/>
            <p:nvPr/>
          </p:nvSpPr>
          <p:spPr>
            <a:xfrm>
              <a:off x="1382787" y="2325904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Program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5A9AF6D4-B28F-6842-BF92-53D46F4DA9DF}"/>
                </a:ext>
              </a:extLst>
            </p:cNvPr>
            <p:cNvCxnSpPr>
              <a:stCxn id="17" idx="3"/>
              <a:endCxn id="16" idx="1"/>
            </p:cNvCxnSpPr>
            <p:nvPr/>
          </p:nvCxnSpPr>
          <p:spPr>
            <a:xfrm>
              <a:off x="2363323" y="1947475"/>
              <a:ext cx="506083" cy="3094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6F8965E7-1D1D-8847-9BB5-5C0D56ADE945}"/>
                </a:ext>
              </a:extLst>
            </p:cNvPr>
            <p:cNvCxnSpPr>
              <a:stCxn id="23" idx="3"/>
              <a:endCxn id="16" idx="1"/>
            </p:cNvCxnSpPr>
            <p:nvPr/>
          </p:nvCxnSpPr>
          <p:spPr>
            <a:xfrm flipV="1">
              <a:off x="2363323" y="2256896"/>
              <a:ext cx="506083" cy="31135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6FD18D-16FB-B54A-8C3D-244FF08648B2}"/>
              </a:ext>
            </a:extLst>
          </p:cNvPr>
          <p:cNvGrpSpPr/>
          <p:nvPr/>
        </p:nvGrpSpPr>
        <p:grpSpPr>
          <a:xfrm>
            <a:off x="6602486" y="1807673"/>
            <a:ext cx="3785559" cy="1105475"/>
            <a:chOff x="1382787" y="1705126"/>
            <a:chExt cx="3785559" cy="1105475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3D98227-38C5-364E-850D-F9B79CFB4461}"/>
                </a:ext>
              </a:extLst>
            </p:cNvPr>
            <p:cNvSpPr/>
            <p:nvPr/>
          </p:nvSpPr>
          <p:spPr>
            <a:xfrm>
              <a:off x="2869406" y="2014547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Computer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98F5CC5D-2895-684C-B08E-6D73BE4682E5}"/>
                </a:ext>
              </a:extLst>
            </p:cNvPr>
            <p:cNvSpPr/>
            <p:nvPr/>
          </p:nvSpPr>
          <p:spPr>
            <a:xfrm>
              <a:off x="1382787" y="170512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Input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473FA8E-9A07-D84B-8B92-FF0F96F57AC3}"/>
                </a:ext>
              </a:extLst>
            </p:cNvPr>
            <p:cNvSpPr/>
            <p:nvPr/>
          </p:nvSpPr>
          <p:spPr>
            <a:xfrm>
              <a:off x="4187810" y="2014546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Program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9636C43-63C0-184E-9A4E-963D88E06BAC}"/>
                </a:ext>
              </a:extLst>
            </p:cNvPr>
            <p:cNvCxnSpPr>
              <a:stCxn id="33" idx="3"/>
              <a:endCxn id="35" idx="1"/>
            </p:cNvCxnSpPr>
            <p:nvPr/>
          </p:nvCxnSpPr>
          <p:spPr>
            <a:xfrm flipV="1">
              <a:off x="3849942" y="2256895"/>
              <a:ext cx="3378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CF9CC06-0FBE-7147-AAD9-CAD6F4329E3B}"/>
                </a:ext>
              </a:extLst>
            </p:cNvPr>
            <p:cNvSpPr/>
            <p:nvPr/>
          </p:nvSpPr>
          <p:spPr>
            <a:xfrm>
              <a:off x="1382787" y="2325904"/>
              <a:ext cx="980536" cy="48469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Output</a:t>
              </a:r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29D42F8C-C657-A740-A9EA-E8CFA0FA447F}"/>
                </a:ext>
              </a:extLst>
            </p:cNvPr>
            <p:cNvCxnSpPr>
              <a:stCxn id="34" idx="3"/>
              <a:endCxn id="33" idx="1"/>
            </p:cNvCxnSpPr>
            <p:nvPr/>
          </p:nvCxnSpPr>
          <p:spPr>
            <a:xfrm>
              <a:off x="2363323" y="1947475"/>
              <a:ext cx="506083" cy="3094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89D2D588-143A-B247-9095-59FA509CE1B4}"/>
                </a:ext>
              </a:extLst>
            </p:cNvPr>
            <p:cNvCxnSpPr>
              <a:stCxn id="37" idx="3"/>
              <a:endCxn id="33" idx="1"/>
            </p:cNvCxnSpPr>
            <p:nvPr/>
          </p:nvCxnSpPr>
          <p:spPr>
            <a:xfrm flipV="1">
              <a:off x="2363323" y="2256896"/>
              <a:ext cx="506083" cy="31135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46" name="Table 46">
            <a:extLst>
              <a:ext uri="{FF2B5EF4-FFF2-40B4-BE49-F238E27FC236}">
                <a16:creationId xmlns:a16="http://schemas.microsoft.com/office/drawing/2014/main" id="{D596BB7F-B1E8-344B-BCD2-9410E8E1F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54721"/>
              </p:ext>
            </p:extLst>
          </p:nvPr>
        </p:nvGraphicFramePr>
        <p:xfrm>
          <a:off x="943481" y="3453111"/>
          <a:ext cx="45405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0262">
                  <a:extLst>
                    <a:ext uri="{9D8B030D-6E8A-4147-A177-3AD203B41FA5}">
                      <a16:colId xmlns:a16="http://schemas.microsoft.com/office/drawing/2014/main" val="2231907038"/>
                    </a:ext>
                  </a:extLst>
                </a:gridCol>
                <a:gridCol w="2270262">
                  <a:extLst>
                    <a:ext uri="{9D8B030D-6E8A-4147-A177-3AD203B41FA5}">
                      <a16:colId xmlns:a16="http://schemas.microsoft.com/office/drawing/2014/main" val="380380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a=2, b=3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4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a+b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27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950824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0006277D-482F-CB4F-A8B2-B31F09305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456764"/>
              </p:ext>
            </p:extLst>
          </p:nvPr>
        </p:nvGraphicFramePr>
        <p:xfrm>
          <a:off x="6309111" y="3453111"/>
          <a:ext cx="4540524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0262">
                  <a:extLst>
                    <a:ext uri="{9D8B030D-6E8A-4147-A177-3AD203B41FA5}">
                      <a16:colId xmlns:a16="http://schemas.microsoft.com/office/drawing/2014/main" val="2231907038"/>
                    </a:ext>
                  </a:extLst>
                </a:gridCol>
                <a:gridCol w="2270262">
                  <a:extLst>
                    <a:ext uri="{9D8B030D-6E8A-4147-A177-3AD203B41FA5}">
                      <a16:colId xmlns:a16="http://schemas.microsoft.com/office/drawing/2014/main" val="380380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a=2, b=3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4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279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Program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2a+2b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950824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B5BEBF6C-4E7B-204E-AFBB-67A37FA24EE2}"/>
              </a:ext>
            </a:extLst>
          </p:cNvPr>
          <p:cNvSpPr txBox="1"/>
          <p:nvPr/>
        </p:nvSpPr>
        <p:spPr>
          <a:xfrm>
            <a:off x="7194442" y="4782428"/>
            <a:ext cx="2769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 will need multiple such </a:t>
            </a:r>
          </a:p>
          <a:p>
            <a:pPr algn="ctr"/>
            <a:r>
              <a:rPr lang="en-US" dirty="0"/>
              <a:t>(input, output) pairs</a:t>
            </a:r>
          </a:p>
        </p:txBody>
      </p:sp>
    </p:spTree>
    <p:extLst>
      <p:ext uri="{BB962C8B-B14F-4D97-AF65-F5344CB8AC3E}">
        <p14:creationId xmlns:p14="http://schemas.microsoft.com/office/powerpoint/2010/main" val="24964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DD1A-0AFB-5947-8885-E3627FE7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497FA7-241A-4C4D-B406-C596284A8E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3" y="3016251"/>
            <a:ext cx="467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3EF271-B5A6-8E43-A689-518E6DBEB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8120"/>
              </p:ext>
            </p:extLst>
          </p:nvPr>
        </p:nvGraphicFramePr>
        <p:xfrm>
          <a:off x="1973942" y="1982629"/>
          <a:ext cx="52832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91">
                  <a:extLst>
                    <a:ext uri="{9D8B030D-6E8A-4147-A177-3AD203B41FA5}">
                      <a16:colId xmlns:a16="http://schemas.microsoft.com/office/drawing/2014/main" val="3975296687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4518043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47269277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4009512919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715922182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84198020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220162808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99425409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85416657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599285986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950755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243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5BAD14-8CAA-9C42-A7CB-FDE49334AADA}"/>
              </a:ext>
            </a:extLst>
          </p:cNvPr>
          <p:cNvSpPr txBox="1"/>
          <p:nvPr/>
        </p:nvSpPr>
        <p:spPr>
          <a:xfrm>
            <a:off x="7218373" y="3760054"/>
            <a:ext cx="4135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the program which can </a:t>
            </a:r>
          </a:p>
          <a:p>
            <a:r>
              <a:rPr lang="en-US" sz="2400" dirty="0"/>
              <a:t>take in X and produce Y?</a:t>
            </a:r>
          </a:p>
        </p:txBody>
      </p:sp>
    </p:spTree>
    <p:extLst>
      <p:ext uri="{BB962C8B-B14F-4D97-AF65-F5344CB8AC3E}">
        <p14:creationId xmlns:p14="http://schemas.microsoft.com/office/powerpoint/2010/main" val="31445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7BF6-18BF-FE47-A720-BF0941D42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A26259-A2A5-CC46-BD70-AC41A47255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2852965"/>
            <a:ext cx="467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8F31A1D-AA91-3D47-AF60-2F3A840FF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22509"/>
              </p:ext>
            </p:extLst>
          </p:nvPr>
        </p:nvGraphicFramePr>
        <p:xfrm>
          <a:off x="838200" y="1819343"/>
          <a:ext cx="528320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91">
                  <a:extLst>
                    <a:ext uri="{9D8B030D-6E8A-4147-A177-3AD203B41FA5}">
                      <a16:colId xmlns:a16="http://schemas.microsoft.com/office/drawing/2014/main" val="3975296687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4518043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47269277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4009512919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715922182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284198020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220162808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1994254093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854166571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599285986"/>
                    </a:ext>
                  </a:extLst>
                </a:gridCol>
                <a:gridCol w="480291">
                  <a:extLst>
                    <a:ext uri="{9D8B030D-6E8A-4147-A177-3AD203B41FA5}">
                      <a16:colId xmlns:a16="http://schemas.microsoft.com/office/drawing/2014/main" val="950755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4243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F911F4-69E3-3544-83CF-BBB88E6C1D91}"/>
              </a:ext>
            </a:extLst>
          </p:cNvPr>
          <p:cNvSpPr txBox="1"/>
          <p:nvPr/>
        </p:nvSpPr>
        <p:spPr>
          <a:xfrm>
            <a:off x="6912428" y="1426029"/>
            <a:ext cx="44413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an initial guess for m and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 us take m=0 and c=0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a prediction and compute the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y’ = 0 * 2 + 0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y’ =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 we want y=16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error (E) = (0-16)</a:t>
            </a:r>
            <a:r>
              <a:rPr lang="en-US" baseline="30000" dirty="0"/>
              <a:t>2</a:t>
            </a:r>
            <a:r>
              <a:rPr lang="en-US" dirty="0"/>
              <a:t> = 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make a small change to m and c, will will get a smaller error?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Let us add 0.01 to both m and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y_m</a:t>
            </a:r>
            <a:r>
              <a:rPr lang="en-US" dirty="0"/>
              <a:t> = 0.01 * 2 + 0 = 0.02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y_c</a:t>
            </a:r>
            <a:r>
              <a:rPr lang="en-US" dirty="0"/>
              <a:t> = 0 * 2 + 0.01 = 0.01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new_error_m</a:t>
            </a:r>
            <a:r>
              <a:rPr lang="en-US" dirty="0"/>
              <a:t> = (0.02-16)</a:t>
            </a:r>
            <a:r>
              <a:rPr lang="en-US" baseline="30000" dirty="0"/>
              <a:t>2</a:t>
            </a:r>
            <a:r>
              <a:rPr lang="en-US" dirty="0"/>
              <a:t> = 255.36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new_error_c</a:t>
            </a:r>
            <a:r>
              <a:rPr lang="en-US" dirty="0"/>
              <a:t> = (0.01-16)</a:t>
            </a:r>
            <a:r>
              <a:rPr lang="en-US" baseline="30000" dirty="0"/>
              <a:t>2</a:t>
            </a:r>
            <a:r>
              <a:rPr lang="en-US" dirty="0"/>
              <a:t> = 255.6</a:t>
            </a:r>
            <a:r>
              <a:rPr lang="en-US" u="sng" dirty="0"/>
              <a:t>8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get a better y’ if we add a small delta to both m and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81BB83-EE12-944C-BDB5-E43E6DC939C4}"/>
              </a:ext>
            </a:extLst>
          </p:cNvPr>
          <p:cNvSpPr/>
          <p:nvPr/>
        </p:nvSpPr>
        <p:spPr>
          <a:xfrm>
            <a:off x="2198915" y="1514815"/>
            <a:ext cx="522514" cy="1350736"/>
          </a:xfrm>
          <a:prstGeom prst="ellipse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22514"/>
                      <a:gd name="connsiteY0" fmla="*/ 675368 h 1350736"/>
                      <a:gd name="connsiteX1" fmla="*/ 261257 w 522514"/>
                      <a:gd name="connsiteY1" fmla="*/ 0 h 1350736"/>
                      <a:gd name="connsiteX2" fmla="*/ 522514 w 522514"/>
                      <a:gd name="connsiteY2" fmla="*/ 675368 h 1350736"/>
                      <a:gd name="connsiteX3" fmla="*/ 261257 w 522514"/>
                      <a:gd name="connsiteY3" fmla="*/ 1350736 h 1350736"/>
                      <a:gd name="connsiteX4" fmla="*/ 0 w 522514"/>
                      <a:gd name="connsiteY4" fmla="*/ 675368 h 13507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2514" h="1350736" extrusionOk="0">
                        <a:moveTo>
                          <a:pt x="0" y="675368"/>
                        </a:moveTo>
                        <a:cubicBezTo>
                          <a:pt x="-16304" y="292317"/>
                          <a:pt x="106851" y="3797"/>
                          <a:pt x="261257" y="0"/>
                        </a:cubicBezTo>
                        <a:cubicBezTo>
                          <a:pt x="442892" y="7863"/>
                          <a:pt x="496074" y="303214"/>
                          <a:pt x="522514" y="675368"/>
                        </a:cubicBezTo>
                        <a:cubicBezTo>
                          <a:pt x="510620" y="1059978"/>
                          <a:pt x="404194" y="1358205"/>
                          <a:pt x="261257" y="1350736"/>
                        </a:cubicBezTo>
                        <a:cubicBezTo>
                          <a:pt x="99378" y="1341112"/>
                          <a:pt x="40178" y="1067561"/>
                          <a:pt x="0" y="67536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F85-E0E0-554B-BD4C-FAE049AA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B62DD-EBD6-D245-A9EB-DE3B575B511E}"/>
              </a:ext>
            </a:extLst>
          </p:cNvPr>
          <p:cNvSpPr txBox="1"/>
          <p:nvPr/>
        </p:nvSpPr>
        <p:spPr>
          <a:xfrm>
            <a:off x="6597337" y="729343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decide the deltas?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B2267-9E31-5540-A3D7-F12F015C5310}"/>
                  </a:ext>
                </a:extLst>
              </p:cNvPr>
              <p:cNvSpPr txBox="1"/>
              <p:nvPr/>
            </p:nvSpPr>
            <p:spPr>
              <a:xfrm>
                <a:off x="6597337" y="1233488"/>
                <a:ext cx="4713514" cy="5442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can do this by checking if our current guess is changing the error in the right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the error is increasing, then we must change the value of m/c in the opposite direction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easiest way to do this is to differentiate the error by our guess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Delta for 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Delta for 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New delta for 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255.36−256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0.01</m:t>
                        </m:r>
                      </m:den>
                    </m:f>
                  </m:oMath>
                </a14:m>
                <a:r>
                  <a:rPr lang="en-US" dirty="0"/>
                  <a:t> = -63.99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too big!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So, we attenuate this value by a learning rate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LR is usually between 0.01 and 0.000001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LR = 0.01, the new value of m:</a:t>
                </a:r>
              </a:p>
              <a:p>
                <a:r>
                  <a:rPr lang="en-US" dirty="0"/>
                  <a:t>	m = old_m - </a:t>
                </a:r>
                <a:r>
                  <a:rPr lang="en-US" dirty="0" err="1"/>
                  <a:t>lr</a:t>
                </a:r>
                <a:r>
                  <a:rPr lang="en-US" dirty="0"/>
                  <a:t> * delta_m</a:t>
                </a:r>
              </a:p>
              <a:p>
                <a:r>
                  <a:rPr lang="en-US" dirty="0"/>
                  <a:t>	m =  0 - 0.01 * -63.99 = 0.6399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1B2267-9E31-5540-A3D7-F12F015C5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337" y="1233488"/>
                <a:ext cx="4713514" cy="5442580"/>
              </a:xfrm>
              <a:prstGeom prst="rect">
                <a:avLst/>
              </a:prstGeom>
              <a:blipFill>
                <a:blip r:embed="rId2"/>
                <a:stretch>
                  <a:fillRect l="-806" t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AAD039-5266-4241-9242-578C8B964AD9}"/>
                  </a:ext>
                </a:extLst>
              </p:cNvPr>
              <p:cNvSpPr txBox="1"/>
              <p:nvPr/>
            </p:nvSpPr>
            <p:spPr>
              <a:xfrm>
                <a:off x="740229" y="1690688"/>
                <a:ext cx="4854435" cy="2413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But there is a more efficient way to do this: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aseline="30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aseline="30000" dirty="0"/>
              </a:p>
              <a:p>
                <a:pPr algn="ctr"/>
                <a:endParaRPr lang="en-US" baseline="30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5AAD039-5266-4241-9242-578C8B964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1690688"/>
                <a:ext cx="4854435" cy="2413674"/>
              </a:xfrm>
              <a:prstGeom prst="rect">
                <a:avLst/>
              </a:prstGeom>
              <a:blipFill>
                <a:blip r:embed="rId3"/>
                <a:stretch>
                  <a:fillRect l="-1044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6055B43-EEB5-9D4B-BE94-32F7E6FC177F}"/>
              </a:ext>
            </a:extLst>
          </p:cNvPr>
          <p:cNvSpPr txBox="1"/>
          <p:nvPr/>
        </p:nvSpPr>
        <p:spPr>
          <a:xfrm>
            <a:off x="1624363" y="4593771"/>
            <a:ext cx="3086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Let’s see this in action!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F7BC3-FBE4-F447-880E-72B864E0786E}"/>
              </a:ext>
            </a:extLst>
          </p:cNvPr>
          <p:cNvSpPr txBox="1"/>
          <p:nvPr/>
        </p:nvSpPr>
        <p:spPr>
          <a:xfrm>
            <a:off x="4818183" y="2321169"/>
            <a:ext cx="121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Known as squared error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33E8394-B4F8-3B43-9EE5-0F728F7D7599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4607169" y="1503485"/>
            <a:ext cx="175846" cy="145952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Left Brace 8">
            <a:extLst>
              <a:ext uri="{FF2B5EF4-FFF2-40B4-BE49-F238E27FC236}">
                <a16:creationId xmlns:a16="http://schemas.microsoft.com/office/drawing/2014/main" id="{E2D54A0F-2CDA-A148-93EE-4CF8CF6742D0}"/>
              </a:ext>
            </a:extLst>
          </p:cNvPr>
          <p:cNvSpPr/>
          <p:nvPr/>
        </p:nvSpPr>
        <p:spPr>
          <a:xfrm>
            <a:off x="6330462" y="3569677"/>
            <a:ext cx="266875" cy="277836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DF3A0-7802-F546-AC57-A472BE9148C1}"/>
              </a:ext>
            </a:extLst>
          </p:cNvPr>
          <p:cNvSpPr txBox="1"/>
          <p:nvPr/>
        </p:nvSpPr>
        <p:spPr>
          <a:xfrm>
            <a:off x="4837988" y="5429925"/>
            <a:ext cx="1513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Known as gradient descent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FD6C88A-E53F-FA41-ACD2-48F0AFCE5BA6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594664" y="4958861"/>
            <a:ext cx="735798" cy="4710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58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6" grpId="0"/>
      <p:bldP spid="27" grpId="0"/>
      <p:bldP spid="3" grpId="0"/>
      <p:bldP spid="9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C2040B4-1F15-0541-85BA-6DABF167D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6" y="2144486"/>
            <a:ext cx="46736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5BEEE-3766-4646-B671-79965C0C8F02}"/>
              </a:ext>
            </a:extLst>
          </p:cNvPr>
          <p:cNvSpPr txBox="1"/>
          <p:nvPr/>
        </p:nvSpPr>
        <p:spPr>
          <a:xfrm>
            <a:off x="690421" y="1621266"/>
            <a:ext cx="4704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called </a:t>
            </a:r>
            <a:r>
              <a:rPr lang="en-US" sz="2800" b="1" dirty="0"/>
              <a:t>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/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case, we learned 2 parameters (</a:t>
                </a:r>
                <a:r>
                  <a:rPr lang="en-US" i="1" dirty="0"/>
                  <a:t>m</a:t>
                </a:r>
                <a:r>
                  <a:rPr lang="en-US" dirty="0"/>
                  <a:t> and </a:t>
                </a:r>
                <a:r>
                  <a:rPr lang="en-US" i="1" dirty="0"/>
                  <a:t>c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m</a:t>
                </a:r>
                <a:r>
                  <a:rPr lang="en-US" dirty="0"/>
                  <a:t> decides the magnitude by which </a:t>
                </a:r>
                <a:r>
                  <a:rPr lang="en-US" i="1" dirty="0"/>
                  <a:t>x</a:t>
                </a:r>
                <a:r>
                  <a:rPr lang="en-US" dirty="0"/>
                  <a:t> affects </a:t>
                </a:r>
                <a:r>
                  <a:rPr lang="en-US" i="1" dirty="0"/>
                  <a:t>y</a:t>
                </a:r>
                <a:r>
                  <a:rPr lang="en-US" dirty="0"/>
                  <a:t>, also known as </a:t>
                </a:r>
                <a:r>
                  <a:rPr lang="en-US" b="1" dirty="0"/>
                  <a:t>weight (w)</a:t>
                </a:r>
                <a:endParaRPr lang="en-US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c</a:t>
                </a:r>
                <a:r>
                  <a:rPr lang="en-US" dirty="0"/>
                  <a:t> is an offset, also called </a:t>
                </a:r>
                <a:r>
                  <a:rPr lang="en-US" b="1" dirty="0"/>
                  <a:t>bias (b)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general, we can have </a:t>
                </a:r>
                <a:r>
                  <a:rPr lang="en-US" i="1" dirty="0"/>
                  <a:t>n</a:t>
                </a:r>
                <a:r>
                  <a:rPr lang="en-US" dirty="0"/>
                  <a:t> weights, one for each input.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bias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Using this method, we can solve many real-world problems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blipFill>
                <a:blip r:embed="rId3"/>
                <a:stretch>
                  <a:fillRect l="-686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6CE310-49D2-2543-8B82-BCC79E8E1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957370"/>
              </p:ext>
            </p:extLst>
          </p:nvPr>
        </p:nvGraphicFramePr>
        <p:xfrm>
          <a:off x="5508171" y="3799896"/>
          <a:ext cx="58891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971">
                  <a:extLst>
                    <a:ext uri="{9D8B030D-6E8A-4147-A177-3AD203B41FA5}">
                      <a16:colId xmlns:a16="http://schemas.microsoft.com/office/drawing/2014/main" val="2491536281"/>
                    </a:ext>
                  </a:extLst>
                </a:gridCol>
                <a:gridCol w="1164772">
                  <a:extLst>
                    <a:ext uri="{9D8B030D-6E8A-4147-A177-3AD203B41FA5}">
                      <a16:colId xmlns:a16="http://schemas.microsoft.com/office/drawing/2014/main" val="319920362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628766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404934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771743673"/>
                    </a:ext>
                  </a:extLst>
                </a:gridCol>
                <a:gridCol w="1302658">
                  <a:extLst>
                    <a:ext uri="{9D8B030D-6E8A-4147-A177-3AD203B41FA5}">
                      <a16:colId xmlns:a16="http://schemas.microsoft.com/office/drawing/2014/main" val="294523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2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Jayanagar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0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R.R.Nagar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2,70,00,000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21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J.P.Nagar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5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16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/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case, we learned 2 parameters (</a:t>
                </a:r>
                <a:r>
                  <a:rPr lang="en-US" i="1" dirty="0"/>
                  <a:t>m</a:t>
                </a:r>
                <a:r>
                  <a:rPr lang="en-US" dirty="0"/>
                  <a:t> and </a:t>
                </a:r>
                <a:r>
                  <a:rPr lang="en-US" i="1" dirty="0"/>
                  <a:t>c</a:t>
                </a:r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m</a:t>
                </a:r>
                <a:r>
                  <a:rPr lang="en-US" dirty="0"/>
                  <a:t> decides the magnitude by which </a:t>
                </a:r>
                <a:r>
                  <a:rPr lang="en-US" i="1" dirty="0"/>
                  <a:t>x</a:t>
                </a:r>
                <a:r>
                  <a:rPr lang="en-US" dirty="0"/>
                  <a:t> affects </a:t>
                </a:r>
                <a:r>
                  <a:rPr lang="en-US" i="1" dirty="0"/>
                  <a:t>y</a:t>
                </a:r>
                <a:r>
                  <a:rPr lang="en-US" dirty="0"/>
                  <a:t>, also known as </a:t>
                </a:r>
                <a:r>
                  <a:rPr lang="en-US" b="1" dirty="0"/>
                  <a:t>weight (w)</a:t>
                </a:r>
                <a:endParaRPr lang="en-US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c</a:t>
                </a:r>
                <a:r>
                  <a:rPr lang="en-US" dirty="0"/>
                  <a:t> is an offset, also called </a:t>
                </a:r>
                <a:r>
                  <a:rPr lang="en-US" b="1" dirty="0"/>
                  <a:t>bias (b)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general, we can have </a:t>
                </a:r>
                <a:r>
                  <a:rPr lang="en-US" i="1" dirty="0"/>
                  <a:t>n</a:t>
                </a:r>
                <a:r>
                  <a:rPr lang="en-US" dirty="0"/>
                  <a:t> weights, one for each input.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bias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Using this method, we can solve many real-world problems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3B4372-C9F9-3749-837F-B6E2595B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43" y="1185760"/>
                <a:ext cx="5540828" cy="2585323"/>
              </a:xfrm>
              <a:prstGeom prst="rect">
                <a:avLst/>
              </a:prstGeom>
              <a:blipFill>
                <a:blip r:embed="rId2"/>
                <a:stretch>
                  <a:fillRect l="-686" t="-976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76CE310-49D2-2543-8B82-BCC79E8E1A4E}"/>
              </a:ext>
            </a:extLst>
          </p:cNvPr>
          <p:cNvGraphicFramePr>
            <a:graphicFrameLocks noGrp="1"/>
          </p:cNvGraphicFramePr>
          <p:nvPr/>
        </p:nvGraphicFramePr>
        <p:xfrm>
          <a:off x="5508171" y="3799896"/>
          <a:ext cx="588917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971">
                  <a:extLst>
                    <a:ext uri="{9D8B030D-6E8A-4147-A177-3AD203B41FA5}">
                      <a16:colId xmlns:a16="http://schemas.microsoft.com/office/drawing/2014/main" val="2491536281"/>
                    </a:ext>
                  </a:extLst>
                </a:gridCol>
                <a:gridCol w="1164772">
                  <a:extLst>
                    <a:ext uri="{9D8B030D-6E8A-4147-A177-3AD203B41FA5}">
                      <a16:colId xmlns:a16="http://schemas.microsoft.com/office/drawing/2014/main" val="319920362"/>
                    </a:ext>
                  </a:extLst>
                </a:gridCol>
                <a:gridCol w="794657">
                  <a:extLst>
                    <a:ext uri="{9D8B030D-6E8A-4147-A177-3AD203B41FA5}">
                      <a16:colId xmlns:a16="http://schemas.microsoft.com/office/drawing/2014/main" val="3628766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7404934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771743673"/>
                    </a:ext>
                  </a:extLst>
                </a:gridCol>
                <a:gridCol w="1302658">
                  <a:extLst>
                    <a:ext uri="{9D8B030D-6E8A-4147-A177-3AD203B41FA5}">
                      <a16:colId xmlns:a16="http://schemas.microsoft.com/office/drawing/2014/main" val="294523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Area (m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rooms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floors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2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Jayanagar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505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R.R.Nagar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2,70,00,000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721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J.P.Nagar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1,80,00,000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535893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2384D65E-35D7-9441-9000-14DF48D7462D}"/>
              </a:ext>
            </a:extLst>
          </p:cNvPr>
          <p:cNvGrpSpPr/>
          <p:nvPr/>
        </p:nvGrpSpPr>
        <p:grpSpPr>
          <a:xfrm>
            <a:off x="458893" y="1554702"/>
            <a:ext cx="4372030" cy="1412406"/>
            <a:chOff x="247134" y="1252022"/>
            <a:chExt cx="4372030" cy="1412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AA1C80F-8B21-ED4F-9016-D509547784DC}"/>
                    </a:ext>
                  </a:extLst>
                </p:cNvPr>
                <p:cNvSpPr/>
                <p:nvPr/>
              </p:nvSpPr>
              <p:spPr>
                <a:xfrm>
                  <a:off x="448824" y="1252022"/>
                  <a:ext cx="39686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AA1C80F-8B21-ED4F-9016-D509547784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824" y="1252022"/>
                  <a:ext cx="3968651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638B8A6-1571-5949-BB7D-B7226E00EAE8}"/>
                    </a:ext>
                  </a:extLst>
                </p:cNvPr>
                <p:cNvSpPr/>
                <p:nvPr/>
              </p:nvSpPr>
              <p:spPr>
                <a:xfrm>
                  <a:off x="368449" y="1589088"/>
                  <a:ext cx="412940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638B8A6-1571-5949-BB7D-B7226E00EA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49" y="1589088"/>
                  <a:ext cx="412940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D95054B-58C7-8E47-9833-5E3B989D8FA1}"/>
                    </a:ext>
                  </a:extLst>
                </p:cNvPr>
                <p:cNvSpPr/>
                <p:nvPr/>
              </p:nvSpPr>
              <p:spPr>
                <a:xfrm>
                  <a:off x="247134" y="2295096"/>
                  <a:ext cx="43720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D95054B-58C7-8E47-9833-5E3B989D8F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134" y="2295096"/>
                  <a:ext cx="437203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19D710C-766C-E445-B852-1DA8A44373A8}"/>
                    </a:ext>
                  </a:extLst>
                </p:cNvPr>
                <p:cNvSpPr/>
                <p:nvPr/>
              </p:nvSpPr>
              <p:spPr>
                <a:xfrm>
                  <a:off x="2297535" y="1919898"/>
                  <a:ext cx="4106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19D710C-766C-E445-B852-1DA8A4437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7535" y="1919898"/>
                  <a:ext cx="41068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5E28BEE-DF7F-4949-A35A-91686756F493}"/>
              </a:ext>
            </a:extLst>
          </p:cNvPr>
          <p:cNvSpPr txBox="1"/>
          <p:nvPr/>
        </p:nvSpPr>
        <p:spPr>
          <a:xfrm>
            <a:off x="723016" y="1001094"/>
            <a:ext cx="364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Is there a better way to denote this?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BEB51FF-15F4-EE4F-8959-86918E71E300}"/>
              </a:ext>
            </a:extLst>
          </p:cNvPr>
          <p:cNvCxnSpPr>
            <a:stCxn id="12" idx="3"/>
          </p:cNvCxnSpPr>
          <p:nvPr/>
        </p:nvCxnSpPr>
        <p:spPr>
          <a:xfrm>
            <a:off x="4372798" y="1185760"/>
            <a:ext cx="2234831" cy="1536842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816A08-C90D-7240-8854-E0837C22EC89}"/>
                  </a:ext>
                </a:extLst>
              </p:cNvPr>
              <p:cNvSpPr txBox="1"/>
              <p:nvPr/>
            </p:nvSpPr>
            <p:spPr>
              <a:xfrm>
                <a:off x="968829" y="3433000"/>
                <a:ext cx="3350982" cy="733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816A08-C90D-7240-8854-E0837C22E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29" y="3433000"/>
                <a:ext cx="3350982" cy="733791"/>
              </a:xfrm>
              <a:prstGeom prst="rect">
                <a:avLst/>
              </a:prstGeom>
              <a:blipFill>
                <a:blip r:embed="rId7"/>
                <a:stretch>
                  <a:fillRect t="-3390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BEED88-22DE-1F4D-B901-92D5FAE7FF1C}"/>
              </a:ext>
            </a:extLst>
          </p:cNvPr>
          <p:cNvCxnSpPr>
            <a:stCxn id="10" idx="2"/>
            <a:endCxn id="18" idx="0"/>
          </p:cNvCxnSpPr>
          <p:nvPr/>
        </p:nvCxnSpPr>
        <p:spPr>
          <a:xfrm flipH="1">
            <a:off x="2644320" y="2967108"/>
            <a:ext cx="588" cy="465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D526E-3172-FD40-A808-255638AA2B34}"/>
                  </a:ext>
                </a:extLst>
              </p:cNvPr>
              <p:cNvSpPr txBox="1"/>
              <p:nvPr/>
            </p:nvSpPr>
            <p:spPr>
              <a:xfrm>
                <a:off x="2032261" y="4760185"/>
                <a:ext cx="12241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ED526E-3172-FD40-A808-255638AA2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261" y="4760185"/>
                <a:ext cx="1224118" cy="276999"/>
              </a:xfrm>
              <a:prstGeom prst="rect">
                <a:avLst/>
              </a:prstGeom>
              <a:blipFill>
                <a:blip r:embed="rId8"/>
                <a:stretch>
                  <a:fillRect l="-4082" r="-408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AE4D85-DDA0-F140-9DD3-3C269101E824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2644320" y="4166791"/>
            <a:ext cx="0" cy="593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F228F1-3212-274F-8970-77EE5464EE52}"/>
              </a:ext>
            </a:extLst>
          </p:cNvPr>
          <p:cNvSpPr txBox="1"/>
          <p:nvPr/>
        </p:nvSpPr>
        <p:spPr>
          <a:xfrm>
            <a:off x="1106719" y="5367830"/>
            <a:ext cx="30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Equation for linear regression!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B4471195-9D5A-584E-9107-0BF1DDC92AB5}"/>
              </a:ext>
            </a:extLst>
          </p:cNvPr>
          <p:cNvCxnSpPr>
            <a:stCxn id="31" idx="1"/>
            <a:endCxn id="22" idx="1"/>
          </p:cNvCxnSpPr>
          <p:nvPr/>
        </p:nvCxnSpPr>
        <p:spPr>
          <a:xfrm rot="10800000" flipH="1">
            <a:off x="1106719" y="4898686"/>
            <a:ext cx="925542" cy="653811"/>
          </a:xfrm>
          <a:prstGeom prst="curvedConnector3">
            <a:avLst>
              <a:gd name="adj1" fmla="val -246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6EA479-8431-144A-A544-C29212815B63}"/>
              </a:ext>
            </a:extLst>
          </p:cNvPr>
          <p:cNvSpPr txBox="1"/>
          <p:nvPr/>
        </p:nvSpPr>
        <p:spPr>
          <a:xfrm>
            <a:off x="903514" y="718458"/>
            <a:ext cx="1540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if…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3EC48DA-0A9E-5D4C-B5D5-424671D5B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0344"/>
              </p:ext>
            </p:extLst>
          </p:nvPr>
        </p:nvGraphicFramePr>
        <p:xfrm>
          <a:off x="3003780" y="1439333"/>
          <a:ext cx="296974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706">
                  <a:extLst>
                    <a:ext uri="{9D8B030D-6E8A-4147-A177-3AD203B41FA5}">
                      <a16:colId xmlns:a16="http://schemas.microsoft.com/office/drawing/2014/main" val="2975962979"/>
                    </a:ext>
                  </a:extLst>
                </a:gridCol>
                <a:gridCol w="957532">
                  <a:extLst>
                    <a:ext uri="{9D8B030D-6E8A-4147-A177-3AD203B41FA5}">
                      <a16:colId xmlns:a16="http://schemas.microsoft.com/office/drawing/2014/main" val="990116336"/>
                    </a:ext>
                  </a:extLst>
                </a:gridCol>
                <a:gridCol w="1266508">
                  <a:extLst>
                    <a:ext uri="{9D8B030D-6E8A-4147-A177-3AD203B41FA5}">
                      <a16:colId xmlns:a16="http://schemas.microsoft.com/office/drawing/2014/main" val="4090596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Will float?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19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23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7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27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48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56019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79B31856-0F9C-1A45-97A0-79C32AA09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41" y="1386584"/>
            <a:ext cx="3458218" cy="233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D7C1BE-7DCC-E049-822E-891D51083DA8}"/>
              </a:ext>
            </a:extLst>
          </p:cNvPr>
          <p:cNvSpPr txBox="1"/>
          <p:nvPr/>
        </p:nvSpPr>
        <p:spPr>
          <a:xfrm>
            <a:off x="1264766" y="4271087"/>
            <a:ext cx="9417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Instead of a real valued output, we need a yes or no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is a (binary) classification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can we apply what we have learned so far?</a:t>
            </a:r>
          </a:p>
        </p:txBody>
      </p:sp>
    </p:spTree>
    <p:extLst>
      <p:ext uri="{BB962C8B-B14F-4D97-AF65-F5344CB8AC3E}">
        <p14:creationId xmlns:p14="http://schemas.microsoft.com/office/powerpoint/2010/main" val="42178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F1E9-00F0-A643-919D-E51B7D16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6665"/>
            <a:ext cx="10515600" cy="402626"/>
          </a:xfrm>
        </p:spPr>
        <p:txBody>
          <a:bodyPr>
            <a:noAutofit/>
          </a:bodyPr>
          <a:lstStyle/>
          <a:p>
            <a:r>
              <a:rPr lang="en-US" sz="2800" b="1" dirty="0"/>
              <a:t>Regression</a:t>
            </a:r>
            <a:r>
              <a:rPr lang="en-DK" sz="2800" b="1" dirty="0"/>
              <a:t>→Classification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07A51-DA5F-9043-BB03-478819C8FE30}"/>
              </a:ext>
            </a:extLst>
          </p:cNvPr>
          <p:cNvSpPr txBox="1"/>
          <p:nvPr/>
        </p:nvSpPr>
        <p:spPr>
          <a:xfrm>
            <a:off x="1061049" y="1388853"/>
            <a:ext cx="112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know: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38008-C1BA-3D4A-B106-EE57B3ACE8DE}"/>
                  </a:ext>
                </a:extLst>
              </p:cNvPr>
              <p:cNvSpPr txBox="1"/>
              <p:nvPr/>
            </p:nvSpPr>
            <p:spPr>
              <a:xfrm>
                <a:off x="2185331" y="1421169"/>
                <a:ext cx="1224119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38008-C1BA-3D4A-B106-EE57B3ACE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331" y="1421169"/>
                <a:ext cx="1224119" cy="304699"/>
              </a:xfrm>
              <a:prstGeom prst="rect">
                <a:avLst/>
              </a:prstGeom>
              <a:blipFill>
                <a:blip r:embed="rId2"/>
                <a:stretch>
                  <a:fillRect l="-4082" r="-408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D57C0A1-E6C0-254C-8EF6-5D701ADCD71E}"/>
              </a:ext>
            </a:extLst>
          </p:cNvPr>
          <p:cNvSpPr txBox="1"/>
          <p:nvPr/>
        </p:nvSpPr>
        <p:spPr>
          <a:xfrm>
            <a:off x="1466491" y="1965217"/>
            <a:ext cx="3398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need to convert a real number output to a binary class.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8A629BF-6337-1B42-8933-28169BC171ED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H="1">
            <a:off x="1466491" y="1573519"/>
            <a:ext cx="718840" cy="714864"/>
          </a:xfrm>
          <a:prstGeom prst="curvedConnector5">
            <a:avLst>
              <a:gd name="adj1" fmla="val 15001"/>
              <a:gd name="adj2" fmla="val 40313"/>
              <a:gd name="adj3" fmla="val 1318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3FB03D-2433-F748-94D4-F335AB9D1991}"/>
              </a:ext>
            </a:extLst>
          </p:cNvPr>
          <p:cNvSpPr txBox="1"/>
          <p:nvPr/>
        </p:nvSpPr>
        <p:spPr>
          <a:xfrm>
            <a:off x="5098212" y="1261838"/>
            <a:ext cx="6331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decide a threshold (</a:t>
            </a:r>
            <a:r>
              <a:rPr lang="en-US" i="1" dirty="0"/>
              <a:t>t</a:t>
            </a:r>
            <a:r>
              <a:rPr lang="en-US" dirty="0"/>
              <a:t>) for </a:t>
            </a:r>
            <a:r>
              <a:rPr lang="en-US" i="1" dirty="0"/>
              <a:t>y</a:t>
            </a:r>
            <a:r>
              <a:rPr lang="en-US" dirty="0"/>
              <a:t>. Anything below/above </a:t>
            </a:r>
            <a:r>
              <a:rPr lang="en-US" i="1" dirty="0"/>
              <a:t>t</a:t>
            </a:r>
            <a:r>
              <a:rPr lang="en-US" dirty="0"/>
              <a:t> will be class 0/1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we decide the threshold (</a:t>
            </a:r>
            <a:r>
              <a:rPr lang="en-US" i="1" dirty="0"/>
              <a:t>t</a:t>
            </a:r>
            <a:r>
              <a:rPr lang="en-US" dirty="0"/>
              <a:t>)?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201C38-CB69-9D42-8467-A4FD58039D00}"/>
              </a:ext>
            </a:extLst>
          </p:cNvPr>
          <p:cNvSpPr/>
          <p:nvPr/>
        </p:nvSpPr>
        <p:spPr>
          <a:xfrm>
            <a:off x="1015028" y="2874977"/>
            <a:ext cx="454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we do something smart to overcome this?</a:t>
            </a:r>
          </a:p>
        </p:txBody>
      </p:sp>
      <p:pic>
        <p:nvPicPr>
          <p:cNvPr id="2050" name="Picture 2" descr="Logistic function - Wikipedia">
            <a:extLst>
              <a:ext uri="{FF2B5EF4-FFF2-40B4-BE49-F238E27FC236}">
                <a16:creationId xmlns:a16="http://schemas.microsoft.com/office/drawing/2014/main" id="{DFB789D5-A0C2-7240-9A57-EF3F476E0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43767"/>
            <a:ext cx="3545457" cy="236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482E1-4477-0142-BBF2-5834B643516E}"/>
                  </a:ext>
                </a:extLst>
              </p:cNvPr>
              <p:cNvSpPr txBox="1"/>
              <p:nvPr/>
            </p:nvSpPr>
            <p:spPr>
              <a:xfrm>
                <a:off x="4383657" y="3530588"/>
                <a:ext cx="158197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3482E1-4477-0142-BBF2-5834B6435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657" y="3530588"/>
                <a:ext cx="1581972" cy="525016"/>
              </a:xfrm>
              <a:prstGeom prst="rect">
                <a:avLst/>
              </a:prstGeom>
              <a:blipFill>
                <a:blip r:embed="rId4"/>
                <a:stretch>
                  <a:fillRect l="-1600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B0B1ADE-2F54-8C46-9200-5C3F1A47469C}"/>
              </a:ext>
            </a:extLst>
          </p:cNvPr>
          <p:cNvSpPr txBox="1"/>
          <p:nvPr/>
        </p:nvSpPr>
        <p:spPr>
          <a:xfrm>
            <a:off x="4201941" y="4522858"/>
            <a:ext cx="194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Sigmoid or logistic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9AB8F0-A171-5946-B406-6BE49621DD8D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flipV="1">
            <a:off x="5174643" y="4055604"/>
            <a:ext cx="0" cy="467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F3D04AD-7AD0-AE4F-83D9-D91FCABA6EFB}"/>
              </a:ext>
            </a:extLst>
          </p:cNvPr>
          <p:cNvSpPr/>
          <p:nvPr/>
        </p:nvSpPr>
        <p:spPr>
          <a:xfrm>
            <a:off x="6226374" y="3161256"/>
            <a:ext cx="54498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we can forget about </a:t>
            </a:r>
            <a:r>
              <a:rPr lang="en-US" i="1" dirty="0"/>
              <a:t>t</a:t>
            </a:r>
            <a:r>
              <a:rPr lang="en-US" dirty="0"/>
              <a:t> (which will always be 0.5)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we can use the regression equation </a:t>
            </a:r>
            <a:r>
              <a:rPr lang="en-DK" dirty="0"/>
              <a:t>to solve a classification problem by,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E05ABD-E38D-C04E-A59B-5AB4B40F28BE}"/>
                  </a:ext>
                </a:extLst>
              </p:cNvPr>
              <p:cNvSpPr txBox="1"/>
              <p:nvPr/>
            </p:nvSpPr>
            <p:spPr>
              <a:xfrm>
                <a:off x="7349346" y="4136881"/>
                <a:ext cx="1224119" cy="304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E05ABD-E38D-C04E-A59B-5AB4B40F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346" y="4136881"/>
                <a:ext cx="1224119" cy="304699"/>
              </a:xfrm>
              <a:prstGeom prst="rect">
                <a:avLst/>
              </a:prstGeom>
              <a:blipFill>
                <a:blip r:embed="rId5"/>
                <a:stretch>
                  <a:fillRect l="-4124" r="-515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3FF72C-46B4-6E49-87A2-17547D339091}"/>
                  </a:ext>
                </a:extLst>
              </p:cNvPr>
              <p:cNvSpPr txBox="1"/>
              <p:nvPr/>
            </p:nvSpPr>
            <p:spPr>
              <a:xfrm>
                <a:off x="8861624" y="4150730"/>
                <a:ext cx="15608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A3FF72C-46B4-6E49-87A2-17547D339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624" y="4150730"/>
                <a:ext cx="1560812" cy="276999"/>
              </a:xfrm>
              <a:prstGeom prst="rect">
                <a:avLst/>
              </a:prstGeom>
              <a:blipFill>
                <a:blip r:embed="rId6"/>
                <a:stretch>
                  <a:fillRect l="-3226" r="-483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76B5B8-F562-FF4A-8984-88FD782D4C2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8573465" y="4289230"/>
            <a:ext cx="2881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39168FA-012F-FE4C-A65C-D0EB5447BC3C}"/>
              </a:ext>
            </a:extLst>
          </p:cNvPr>
          <p:cNvSpPr txBox="1"/>
          <p:nvPr/>
        </p:nvSpPr>
        <p:spPr>
          <a:xfrm>
            <a:off x="8920979" y="4691342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Logistic Regression!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A9EE4CAE-F535-944B-9DE6-C933C86FBF98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 flipH="1">
            <a:off x="9946805" y="4289230"/>
            <a:ext cx="475631" cy="402112"/>
          </a:xfrm>
          <a:prstGeom prst="curvedConnector4">
            <a:avLst>
              <a:gd name="adj1" fmla="val -48062"/>
              <a:gd name="adj2" fmla="val 6722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58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3" grpId="0"/>
      <p:bldP spid="20" grpId="0"/>
      <p:bldP spid="21" grpId="0"/>
      <p:bldP spid="22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1595</Words>
  <Application>Microsoft Macintosh PowerPoint</Application>
  <PresentationFormat>Widescreen</PresentationFormat>
  <Paragraphs>407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Courier New</vt:lpstr>
      <vt:lpstr>Office Theme</vt:lpstr>
      <vt:lpstr>Introduction to ML</vt:lpstr>
      <vt:lpstr>PowerPoint Presentation</vt:lpstr>
      <vt:lpstr>Example</vt:lpstr>
      <vt:lpstr>Example</vt:lpstr>
      <vt:lpstr>Example</vt:lpstr>
      <vt:lpstr>PowerPoint Presentation</vt:lpstr>
      <vt:lpstr>PowerPoint Presentation</vt:lpstr>
      <vt:lpstr>PowerPoint Presentation</vt:lpstr>
      <vt:lpstr>Regression→Classification</vt:lpstr>
      <vt:lpstr>Loss and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ML</dc:title>
  <dc:creator>Rahul Rajendra Aralikatte</dc:creator>
  <cp:lastModifiedBy>Rahul Rajendra Aralikatte</cp:lastModifiedBy>
  <cp:revision>37</cp:revision>
  <dcterms:created xsi:type="dcterms:W3CDTF">2022-02-01T17:42:04Z</dcterms:created>
  <dcterms:modified xsi:type="dcterms:W3CDTF">2022-02-19T12:39:57Z</dcterms:modified>
</cp:coreProperties>
</file>